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20"/>
  </p:notesMasterIdLst>
  <p:sldIdLst>
    <p:sldId id="298" r:id="rId5"/>
    <p:sldId id="1295" r:id="rId6"/>
    <p:sldId id="1363" r:id="rId7"/>
    <p:sldId id="1349" r:id="rId8"/>
    <p:sldId id="1364" r:id="rId9"/>
    <p:sldId id="1356" r:id="rId10"/>
    <p:sldId id="1367" r:id="rId11"/>
    <p:sldId id="1377" r:id="rId12"/>
    <p:sldId id="1360" r:id="rId13"/>
    <p:sldId id="1365" r:id="rId14"/>
    <p:sldId id="1366" r:id="rId15"/>
    <p:sldId id="1374" r:id="rId16"/>
    <p:sldId id="1378" r:id="rId17"/>
    <p:sldId id="1379" r:id="rId18"/>
    <p:sldId id="134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D9887B-9C2F-B663-B06B-0AAE87859975}" name="Matteo Caroli" initials="MC" userId="S::mcaroli@luiss.it::69e7d87b-d695-4a00-b0a7-b8bc38633b5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4E7"/>
    <a:srgbClr val="FFE8CB"/>
    <a:srgbClr val="FFECDD"/>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75" autoAdjust="0"/>
    <p:restoredTop sz="93792" autoAdjust="0"/>
  </p:normalViewPr>
  <p:slideViewPr>
    <p:cSldViewPr snapToGrid="0">
      <p:cViewPr varScale="1">
        <p:scale>
          <a:sx n="114" d="100"/>
          <a:sy n="114" d="100"/>
        </p:scale>
        <p:origin x="60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62113E-4168-49B6-93AF-81010EB2D907}" type="datetimeFigureOut">
              <a:rPr lang="it-IT" smtClean="0"/>
              <a:t>30/11/22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160672-86A8-4F6E-B911-5B44CA39615A}" type="slidenum">
              <a:rPr lang="it-IT" smtClean="0"/>
              <a:t>‹N›</a:t>
            </a:fld>
            <a:endParaRPr lang="it-IT"/>
          </a:p>
        </p:txBody>
      </p:sp>
    </p:spTree>
    <p:extLst>
      <p:ext uri="{BB962C8B-B14F-4D97-AF65-F5344CB8AC3E}">
        <p14:creationId xmlns:p14="http://schemas.microsoft.com/office/powerpoint/2010/main" val="3618359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E160672-86A8-4F6E-B911-5B44CA39615A}" type="slidenum">
              <a:rPr lang="it-IT" smtClean="0"/>
              <a:t>2</a:t>
            </a:fld>
            <a:endParaRPr lang="it-IT"/>
          </a:p>
        </p:txBody>
      </p:sp>
    </p:spTree>
    <p:extLst>
      <p:ext uri="{BB962C8B-B14F-4D97-AF65-F5344CB8AC3E}">
        <p14:creationId xmlns:p14="http://schemas.microsoft.com/office/powerpoint/2010/main" val="844806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E160672-86A8-4F6E-B911-5B44CA39615A}" type="slidenum">
              <a:rPr lang="it-IT" smtClean="0"/>
              <a:t>13</a:t>
            </a:fld>
            <a:endParaRPr lang="it-IT"/>
          </a:p>
        </p:txBody>
      </p:sp>
    </p:spTree>
    <p:extLst>
      <p:ext uri="{BB962C8B-B14F-4D97-AF65-F5344CB8AC3E}">
        <p14:creationId xmlns:p14="http://schemas.microsoft.com/office/powerpoint/2010/main" val="3366619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E160672-86A8-4F6E-B911-5B44CA39615A}" type="slidenum">
              <a:rPr lang="it-IT" smtClean="0"/>
              <a:t>14</a:t>
            </a:fld>
            <a:endParaRPr lang="it-IT"/>
          </a:p>
        </p:txBody>
      </p:sp>
    </p:spTree>
    <p:extLst>
      <p:ext uri="{BB962C8B-B14F-4D97-AF65-F5344CB8AC3E}">
        <p14:creationId xmlns:p14="http://schemas.microsoft.com/office/powerpoint/2010/main" val="3618280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E160672-86A8-4F6E-B911-5B44CA39615A}" type="slidenum">
              <a:rPr lang="it-IT" smtClean="0"/>
              <a:t>4</a:t>
            </a:fld>
            <a:endParaRPr lang="it-IT"/>
          </a:p>
        </p:txBody>
      </p:sp>
    </p:spTree>
    <p:extLst>
      <p:ext uri="{BB962C8B-B14F-4D97-AF65-F5344CB8AC3E}">
        <p14:creationId xmlns:p14="http://schemas.microsoft.com/office/powerpoint/2010/main" val="3337350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E160672-86A8-4F6E-B911-5B44CA39615A}" type="slidenum">
              <a:rPr lang="it-IT" smtClean="0"/>
              <a:t>5</a:t>
            </a:fld>
            <a:endParaRPr lang="it-IT"/>
          </a:p>
        </p:txBody>
      </p:sp>
    </p:spTree>
    <p:extLst>
      <p:ext uri="{BB962C8B-B14F-4D97-AF65-F5344CB8AC3E}">
        <p14:creationId xmlns:p14="http://schemas.microsoft.com/office/powerpoint/2010/main" val="2241663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E160672-86A8-4F6E-B911-5B44CA39615A}" type="slidenum">
              <a:rPr lang="it-IT" smtClean="0"/>
              <a:t>7</a:t>
            </a:fld>
            <a:endParaRPr lang="it-IT"/>
          </a:p>
        </p:txBody>
      </p:sp>
    </p:spTree>
    <p:extLst>
      <p:ext uri="{BB962C8B-B14F-4D97-AF65-F5344CB8AC3E}">
        <p14:creationId xmlns:p14="http://schemas.microsoft.com/office/powerpoint/2010/main" val="1250087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E160672-86A8-4F6E-B911-5B44CA39615A}" type="slidenum">
              <a:rPr lang="it-IT" smtClean="0"/>
              <a:t>8</a:t>
            </a:fld>
            <a:endParaRPr lang="it-IT"/>
          </a:p>
        </p:txBody>
      </p:sp>
    </p:spTree>
    <p:extLst>
      <p:ext uri="{BB962C8B-B14F-4D97-AF65-F5344CB8AC3E}">
        <p14:creationId xmlns:p14="http://schemas.microsoft.com/office/powerpoint/2010/main" val="21151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E160672-86A8-4F6E-B911-5B44CA39615A}" type="slidenum">
              <a:rPr lang="it-IT" smtClean="0"/>
              <a:t>9</a:t>
            </a:fld>
            <a:endParaRPr lang="it-IT"/>
          </a:p>
        </p:txBody>
      </p:sp>
    </p:spTree>
    <p:extLst>
      <p:ext uri="{BB962C8B-B14F-4D97-AF65-F5344CB8AC3E}">
        <p14:creationId xmlns:p14="http://schemas.microsoft.com/office/powerpoint/2010/main" val="4091295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E160672-86A8-4F6E-B911-5B44CA39615A}" type="slidenum">
              <a:rPr lang="it-IT" smtClean="0"/>
              <a:t>10</a:t>
            </a:fld>
            <a:endParaRPr lang="it-IT"/>
          </a:p>
        </p:txBody>
      </p:sp>
    </p:spTree>
    <p:extLst>
      <p:ext uri="{BB962C8B-B14F-4D97-AF65-F5344CB8AC3E}">
        <p14:creationId xmlns:p14="http://schemas.microsoft.com/office/powerpoint/2010/main" val="3346656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E160672-86A8-4F6E-B911-5B44CA39615A}" type="slidenum">
              <a:rPr lang="it-IT" smtClean="0"/>
              <a:t>11</a:t>
            </a:fld>
            <a:endParaRPr lang="it-IT"/>
          </a:p>
        </p:txBody>
      </p:sp>
    </p:spTree>
    <p:extLst>
      <p:ext uri="{BB962C8B-B14F-4D97-AF65-F5344CB8AC3E}">
        <p14:creationId xmlns:p14="http://schemas.microsoft.com/office/powerpoint/2010/main" val="356823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E160672-86A8-4F6E-B911-5B44CA39615A}" type="slidenum">
              <a:rPr lang="it-IT" smtClean="0"/>
              <a:t>12</a:t>
            </a:fld>
            <a:endParaRPr lang="it-IT"/>
          </a:p>
        </p:txBody>
      </p:sp>
    </p:spTree>
    <p:extLst>
      <p:ext uri="{BB962C8B-B14F-4D97-AF65-F5344CB8AC3E}">
        <p14:creationId xmlns:p14="http://schemas.microsoft.com/office/powerpoint/2010/main" val="1697079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AB37F6-E3EE-4FEA-A9CA-5579211BD53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a:p>
        </p:txBody>
      </p:sp>
      <p:sp>
        <p:nvSpPr>
          <p:cNvPr id="3" name="Sottotitolo 2">
            <a:extLst>
              <a:ext uri="{FF2B5EF4-FFF2-40B4-BE49-F238E27FC236}">
                <a16:creationId xmlns:a16="http://schemas.microsoft.com/office/drawing/2014/main" id="{AD84D963-D041-496F-8D14-FD88DFE5B1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a:extLst>
              <a:ext uri="{FF2B5EF4-FFF2-40B4-BE49-F238E27FC236}">
                <a16:creationId xmlns:a16="http://schemas.microsoft.com/office/drawing/2014/main" id="{F705E201-D421-4F68-88F9-9C7B2913715A}"/>
              </a:ext>
            </a:extLst>
          </p:cNvPr>
          <p:cNvSpPr>
            <a:spLocks noGrp="1"/>
          </p:cNvSpPr>
          <p:nvPr>
            <p:ph type="dt" sz="half" idx="10"/>
          </p:nvPr>
        </p:nvSpPr>
        <p:spPr/>
        <p:txBody>
          <a:bodyPr/>
          <a:lstStyle/>
          <a:p>
            <a:fld id="{B8309190-B43F-4556-9A7B-90990A3F20C9}" type="datetimeFigureOut">
              <a:rPr lang="en-US" smtClean="0"/>
              <a:t>11/30/22</a:t>
            </a:fld>
            <a:endParaRPr lang="en-US"/>
          </a:p>
        </p:txBody>
      </p:sp>
      <p:sp>
        <p:nvSpPr>
          <p:cNvPr id="5" name="Segnaposto piè di pagina 4">
            <a:extLst>
              <a:ext uri="{FF2B5EF4-FFF2-40B4-BE49-F238E27FC236}">
                <a16:creationId xmlns:a16="http://schemas.microsoft.com/office/drawing/2014/main" id="{60A38539-2E69-46A1-9F33-DCAD20C17344}"/>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0A7A3FC7-76E3-46CD-83A9-66669614A137}"/>
              </a:ext>
            </a:extLst>
          </p:cNvPr>
          <p:cNvSpPr>
            <a:spLocks noGrp="1"/>
          </p:cNvSpPr>
          <p:nvPr>
            <p:ph type="sldNum" sz="quarter" idx="12"/>
          </p:nvPr>
        </p:nvSpPr>
        <p:spPr/>
        <p:txBody>
          <a:bodyPr/>
          <a:lstStyle/>
          <a:p>
            <a:fld id="{FEDB6774-A06C-4922-898C-A036CDD23A1B}" type="slidenum">
              <a:rPr lang="en-US" smtClean="0"/>
              <a:t>‹N›</a:t>
            </a:fld>
            <a:endParaRPr lang="en-US"/>
          </a:p>
        </p:txBody>
      </p:sp>
    </p:spTree>
    <p:extLst>
      <p:ext uri="{BB962C8B-B14F-4D97-AF65-F5344CB8AC3E}">
        <p14:creationId xmlns:p14="http://schemas.microsoft.com/office/powerpoint/2010/main" val="3062171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879460-8853-41A2-A57D-8C3291C6C0BE}"/>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AB83354F-0B29-40A4-86DD-F1F90F015E5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46D91100-40CB-446B-B6E9-A3999B23246B}"/>
              </a:ext>
            </a:extLst>
          </p:cNvPr>
          <p:cNvSpPr>
            <a:spLocks noGrp="1"/>
          </p:cNvSpPr>
          <p:nvPr>
            <p:ph type="dt" sz="half" idx="10"/>
          </p:nvPr>
        </p:nvSpPr>
        <p:spPr/>
        <p:txBody>
          <a:bodyPr/>
          <a:lstStyle/>
          <a:p>
            <a:fld id="{B8309190-B43F-4556-9A7B-90990A3F20C9}" type="datetimeFigureOut">
              <a:rPr lang="en-US" smtClean="0"/>
              <a:t>11/30/22</a:t>
            </a:fld>
            <a:endParaRPr lang="en-US"/>
          </a:p>
        </p:txBody>
      </p:sp>
      <p:sp>
        <p:nvSpPr>
          <p:cNvPr id="5" name="Segnaposto piè di pagina 4">
            <a:extLst>
              <a:ext uri="{FF2B5EF4-FFF2-40B4-BE49-F238E27FC236}">
                <a16:creationId xmlns:a16="http://schemas.microsoft.com/office/drawing/2014/main" id="{92D8E6A2-CA83-4B08-AE7B-63DA67CC6CB2}"/>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56375206-3E06-4191-89F4-720FFC1A45D4}"/>
              </a:ext>
            </a:extLst>
          </p:cNvPr>
          <p:cNvSpPr>
            <a:spLocks noGrp="1"/>
          </p:cNvSpPr>
          <p:nvPr>
            <p:ph type="sldNum" sz="quarter" idx="12"/>
          </p:nvPr>
        </p:nvSpPr>
        <p:spPr/>
        <p:txBody>
          <a:bodyPr/>
          <a:lstStyle/>
          <a:p>
            <a:fld id="{FEDB6774-A06C-4922-898C-A036CDD23A1B}" type="slidenum">
              <a:rPr lang="en-US" smtClean="0"/>
              <a:t>‹N›</a:t>
            </a:fld>
            <a:endParaRPr lang="en-US"/>
          </a:p>
        </p:txBody>
      </p:sp>
    </p:spTree>
    <p:extLst>
      <p:ext uri="{BB962C8B-B14F-4D97-AF65-F5344CB8AC3E}">
        <p14:creationId xmlns:p14="http://schemas.microsoft.com/office/powerpoint/2010/main" val="2248906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6D44F7A-4CA4-426D-8BBE-5187F1CC06B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ABCC0655-525B-4A57-A48A-84520CBC08A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A679A381-C577-47ED-B64D-B0A793980124}"/>
              </a:ext>
            </a:extLst>
          </p:cNvPr>
          <p:cNvSpPr>
            <a:spLocks noGrp="1"/>
          </p:cNvSpPr>
          <p:nvPr>
            <p:ph type="dt" sz="half" idx="10"/>
          </p:nvPr>
        </p:nvSpPr>
        <p:spPr/>
        <p:txBody>
          <a:bodyPr/>
          <a:lstStyle/>
          <a:p>
            <a:fld id="{B8309190-B43F-4556-9A7B-90990A3F20C9}" type="datetimeFigureOut">
              <a:rPr lang="en-US" smtClean="0"/>
              <a:t>11/30/22</a:t>
            </a:fld>
            <a:endParaRPr lang="en-US"/>
          </a:p>
        </p:txBody>
      </p:sp>
      <p:sp>
        <p:nvSpPr>
          <p:cNvPr id="5" name="Segnaposto piè di pagina 4">
            <a:extLst>
              <a:ext uri="{FF2B5EF4-FFF2-40B4-BE49-F238E27FC236}">
                <a16:creationId xmlns:a16="http://schemas.microsoft.com/office/drawing/2014/main" id="{892F89F6-0F54-4101-9392-326F9E2D39FA}"/>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FAB02D26-B3BA-4320-B378-638B3B933ACB}"/>
              </a:ext>
            </a:extLst>
          </p:cNvPr>
          <p:cNvSpPr>
            <a:spLocks noGrp="1"/>
          </p:cNvSpPr>
          <p:nvPr>
            <p:ph type="sldNum" sz="quarter" idx="12"/>
          </p:nvPr>
        </p:nvSpPr>
        <p:spPr/>
        <p:txBody>
          <a:bodyPr/>
          <a:lstStyle/>
          <a:p>
            <a:fld id="{FEDB6774-A06C-4922-898C-A036CDD23A1B}" type="slidenum">
              <a:rPr lang="en-US" smtClean="0"/>
              <a:t>‹N›</a:t>
            </a:fld>
            <a:endParaRPr lang="en-US"/>
          </a:p>
        </p:txBody>
      </p:sp>
    </p:spTree>
    <p:extLst>
      <p:ext uri="{BB962C8B-B14F-4D97-AF65-F5344CB8AC3E}">
        <p14:creationId xmlns:p14="http://schemas.microsoft.com/office/powerpoint/2010/main" val="3434510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pertina testo - Bianca">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A8276201-F128-4A9F-9C00-B3F93A5B93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50244" y="245807"/>
            <a:ext cx="1912693" cy="1572659"/>
          </a:xfrm>
          <a:prstGeom prst="rect">
            <a:avLst/>
          </a:prstGeom>
        </p:spPr>
      </p:pic>
      <p:sp>
        <p:nvSpPr>
          <p:cNvPr id="2" name="Titolo 1">
            <a:extLst>
              <a:ext uri="{FF2B5EF4-FFF2-40B4-BE49-F238E27FC236}">
                <a16:creationId xmlns:a16="http://schemas.microsoft.com/office/drawing/2014/main" id="{53BB0A04-BBE7-D343-BF4A-4CC426B845C4}"/>
              </a:ext>
            </a:extLst>
          </p:cNvPr>
          <p:cNvSpPr>
            <a:spLocks noGrp="1"/>
          </p:cNvSpPr>
          <p:nvPr>
            <p:ph type="ctrTitle"/>
          </p:nvPr>
        </p:nvSpPr>
        <p:spPr>
          <a:xfrm>
            <a:off x="506353" y="1966782"/>
            <a:ext cx="11189995" cy="547200"/>
          </a:xfrm>
        </p:spPr>
        <p:txBody>
          <a:bodyPr lIns="0" tIns="0" rIns="0" bIns="0" anchor="t" anchorCtr="0">
            <a:spAutoFit/>
          </a:bodyPr>
          <a:lstStyle>
            <a:lvl1pPr algn="l">
              <a:defRPr sz="3800" b="1" i="0">
                <a:solidFill>
                  <a:srgbClr val="003A70"/>
                </a:solidFill>
                <a:latin typeface="Luiss Sans" pitchFamily="2" charset="0"/>
              </a:defRPr>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E0679AF4-40BB-0349-820B-505BF6BB121D}"/>
              </a:ext>
            </a:extLst>
          </p:cNvPr>
          <p:cNvSpPr>
            <a:spLocks noGrp="1"/>
          </p:cNvSpPr>
          <p:nvPr>
            <p:ph type="subTitle" idx="1"/>
          </p:nvPr>
        </p:nvSpPr>
        <p:spPr>
          <a:xfrm>
            <a:off x="498261" y="2537649"/>
            <a:ext cx="11189994" cy="619850"/>
          </a:xfrm>
        </p:spPr>
        <p:txBody>
          <a:bodyPr lIns="0" tIns="0" rIns="0" bIns="0" anchor="t">
            <a:spAutoFit/>
          </a:bodyPr>
          <a:lstStyle>
            <a:lvl1pPr marL="0" indent="0" algn="l">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a:extLst>
              <a:ext uri="{FF2B5EF4-FFF2-40B4-BE49-F238E27FC236}">
                <a16:creationId xmlns:a16="http://schemas.microsoft.com/office/drawing/2014/main" id="{B71A5510-EE32-3446-8828-82083C2039E6}"/>
              </a:ext>
            </a:extLst>
          </p:cNvPr>
          <p:cNvSpPr>
            <a:spLocks noGrp="1"/>
          </p:cNvSpPr>
          <p:nvPr>
            <p:ph type="dt" sz="half" idx="10"/>
          </p:nvPr>
        </p:nvSpPr>
        <p:spPr>
          <a:xfrm>
            <a:off x="522271" y="4186002"/>
            <a:ext cx="5565913" cy="547200"/>
          </a:xfrm>
          <a:prstGeom prst="rect">
            <a:avLst/>
          </a:prstGeom>
        </p:spPr>
        <p:txBody>
          <a:bodyPr lIns="0" tIns="0" rIns="0" bIns="0" anchor="b"/>
          <a:lstStyle>
            <a:lvl1pPr algn="l">
              <a:defRPr sz="2200" b="1" i="0">
                <a:solidFill>
                  <a:srgbClr val="003A70"/>
                </a:solidFill>
                <a:latin typeface="Luiss Sans" pitchFamily="2" charset="0"/>
              </a:defRPr>
            </a:lvl1pPr>
          </a:lstStyle>
          <a:p>
            <a:fld id="{48F7E75B-CA86-465D-855D-3EA83EC96280}" type="datetime1">
              <a:rPr lang="en-US" smtClean="0"/>
              <a:t>11/30/22</a:t>
            </a:fld>
            <a:endParaRPr lang="it-IT" dirty="0"/>
          </a:p>
        </p:txBody>
      </p:sp>
      <p:pic>
        <p:nvPicPr>
          <p:cNvPr id="33" name="Immagine 32">
            <a:extLst>
              <a:ext uri="{FF2B5EF4-FFF2-40B4-BE49-F238E27FC236}">
                <a16:creationId xmlns:a16="http://schemas.microsoft.com/office/drawing/2014/main" id="{5A46FEDB-F263-2844-BBB8-16B9F5DF987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0086" y="564745"/>
            <a:ext cx="1229574" cy="956079"/>
          </a:xfrm>
          <a:prstGeom prst="rect">
            <a:avLst/>
          </a:prstGeom>
        </p:spPr>
      </p:pic>
      <p:sp>
        <p:nvSpPr>
          <p:cNvPr id="15" name="Rettangolo 14">
            <a:extLst>
              <a:ext uri="{FF2B5EF4-FFF2-40B4-BE49-F238E27FC236}">
                <a16:creationId xmlns:a16="http://schemas.microsoft.com/office/drawing/2014/main" id="{CEAB5DDE-506B-7848-A9CE-C5555942F1E7}"/>
              </a:ext>
            </a:extLst>
          </p:cNvPr>
          <p:cNvSpPr/>
          <p:nvPr userDrawn="1"/>
        </p:nvSpPr>
        <p:spPr>
          <a:xfrm>
            <a:off x="0" y="5761705"/>
            <a:ext cx="12192000" cy="1096295"/>
          </a:xfrm>
          <a:prstGeom prst="rect">
            <a:avLst/>
          </a:prstGeom>
          <a:blipFill>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a:extLst>
              <a:ext uri="{FF2B5EF4-FFF2-40B4-BE49-F238E27FC236}">
                <a16:creationId xmlns:a16="http://schemas.microsoft.com/office/drawing/2014/main" id="{4C6471C6-EA1E-4F38-88BC-FC326FB1BDF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313847" y="1853885"/>
            <a:ext cx="1371800" cy="410539"/>
          </a:xfrm>
          <a:prstGeom prst="rect">
            <a:avLst/>
          </a:prstGeom>
        </p:spPr>
      </p:pic>
    </p:spTree>
    <p:extLst>
      <p:ext uri="{BB962C8B-B14F-4D97-AF65-F5344CB8AC3E}">
        <p14:creationId xmlns:p14="http://schemas.microsoft.com/office/powerpoint/2010/main" val="33362494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864">
          <p15:clr>
            <a:srgbClr val="FBAE40"/>
          </p15:clr>
        </p15:guide>
        <p15:guide id="5" orient="horz" pos="3517">
          <p15:clr>
            <a:srgbClr val="FBAE40"/>
          </p15:clr>
        </p15:guide>
        <p15:guide id="7" orient="horz" pos="2742">
          <p15:clr>
            <a:srgbClr val="FBAE40"/>
          </p15:clr>
        </p15:guide>
        <p15:guide id="8" orient="horz" pos="1091">
          <p15:clr>
            <a:srgbClr val="FBAE40"/>
          </p15:clr>
        </p15:guide>
        <p15:guide id="10" pos="5011">
          <p15:clr>
            <a:srgbClr val="FBAE40"/>
          </p15:clr>
        </p15:guide>
        <p15:guide id="11" pos="467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C28881-9405-4528-9DFC-817F5B1AE79C}"/>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85CCFAE2-08BD-45D2-989A-D87235D15FB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A8090A24-0F27-4AC2-A553-6F5DE75DF477}"/>
              </a:ext>
            </a:extLst>
          </p:cNvPr>
          <p:cNvSpPr>
            <a:spLocks noGrp="1"/>
          </p:cNvSpPr>
          <p:nvPr>
            <p:ph type="dt" sz="half" idx="10"/>
          </p:nvPr>
        </p:nvSpPr>
        <p:spPr/>
        <p:txBody>
          <a:bodyPr/>
          <a:lstStyle/>
          <a:p>
            <a:fld id="{B8309190-B43F-4556-9A7B-90990A3F20C9}" type="datetimeFigureOut">
              <a:rPr lang="en-US" smtClean="0"/>
              <a:t>11/30/22</a:t>
            </a:fld>
            <a:endParaRPr lang="en-US"/>
          </a:p>
        </p:txBody>
      </p:sp>
      <p:sp>
        <p:nvSpPr>
          <p:cNvPr id="5" name="Segnaposto piè di pagina 4">
            <a:extLst>
              <a:ext uri="{FF2B5EF4-FFF2-40B4-BE49-F238E27FC236}">
                <a16:creationId xmlns:a16="http://schemas.microsoft.com/office/drawing/2014/main" id="{3F56F133-8E50-464C-BFD3-4284BCA38A23}"/>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F849F457-B455-4EED-BE03-5AA422853C21}"/>
              </a:ext>
            </a:extLst>
          </p:cNvPr>
          <p:cNvSpPr>
            <a:spLocks noGrp="1"/>
          </p:cNvSpPr>
          <p:nvPr>
            <p:ph type="sldNum" sz="quarter" idx="12"/>
          </p:nvPr>
        </p:nvSpPr>
        <p:spPr/>
        <p:txBody>
          <a:bodyPr/>
          <a:lstStyle/>
          <a:p>
            <a:fld id="{FEDB6774-A06C-4922-898C-A036CDD23A1B}" type="slidenum">
              <a:rPr lang="en-US" smtClean="0"/>
              <a:t>‹N›</a:t>
            </a:fld>
            <a:endParaRPr lang="en-US"/>
          </a:p>
        </p:txBody>
      </p:sp>
    </p:spTree>
    <p:extLst>
      <p:ext uri="{BB962C8B-B14F-4D97-AF65-F5344CB8AC3E}">
        <p14:creationId xmlns:p14="http://schemas.microsoft.com/office/powerpoint/2010/main" val="453636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8738A1-640A-4C35-BA58-7B8ADF603B6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DF18BB0C-CCDC-4876-89CA-9EC54E0BC8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C72210B-41AF-4E39-AAAB-5D5F964F09E5}"/>
              </a:ext>
            </a:extLst>
          </p:cNvPr>
          <p:cNvSpPr>
            <a:spLocks noGrp="1"/>
          </p:cNvSpPr>
          <p:nvPr>
            <p:ph type="dt" sz="half" idx="10"/>
          </p:nvPr>
        </p:nvSpPr>
        <p:spPr/>
        <p:txBody>
          <a:bodyPr/>
          <a:lstStyle/>
          <a:p>
            <a:fld id="{B8309190-B43F-4556-9A7B-90990A3F20C9}" type="datetimeFigureOut">
              <a:rPr lang="en-US" smtClean="0"/>
              <a:t>11/30/22</a:t>
            </a:fld>
            <a:endParaRPr lang="en-US"/>
          </a:p>
        </p:txBody>
      </p:sp>
      <p:sp>
        <p:nvSpPr>
          <p:cNvPr id="5" name="Segnaposto piè di pagina 4">
            <a:extLst>
              <a:ext uri="{FF2B5EF4-FFF2-40B4-BE49-F238E27FC236}">
                <a16:creationId xmlns:a16="http://schemas.microsoft.com/office/drawing/2014/main" id="{704622B2-47BC-4A7E-8F5C-FB1C74C90EB6}"/>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381E8F76-BDAC-4184-9B70-99F0A905CBC3}"/>
              </a:ext>
            </a:extLst>
          </p:cNvPr>
          <p:cNvSpPr>
            <a:spLocks noGrp="1"/>
          </p:cNvSpPr>
          <p:nvPr>
            <p:ph type="sldNum" sz="quarter" idx="12"/>
          </p:nvPr>
        </p:nvSpPr>
        <p:spPr/>
        <p:txBody>
          <a:bodyPr/>
          <a:lstStyle/>
          <a:p>
            <a:fld id="{FEDB6774-A06C-4922-898C-A036CDD23A1B}" type="slidenum">
              <a:rPr lang="en-US" smtClean="0"/>
              <a:t>‹N›</a:t>
            </a:fld>
            <a:endParaRPr lang="en-US"/>
          </a:p>
        </p:txBody>
      </p:sp>
    </p:spTree>
    <p:extLst>
      <p:ext uri="{BB962C8B-B14F-4D97-AF65-F5344CB8AC3E}">
        <p14:creationId xmlns:p14="http://schemas.microsoft.com/office/powerpoint/2010/main" val="2312451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120383-8B48-4F77-81FF-F66D75D51FA3}"/>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9CB6149A-5C08-4F5B-ADA8-785FA53CAD3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a:extLst>
              <a:ext uri="{FF2B5EF4-FFF2-40B4-BE49-F238E27FC236}">
                <a16:creationId xmlns:a16="http://schemas.microsoft.com/office/drawing/2014/main" id="{93BDAA0B-F33A-4C2E-8EF4-B6575C4F8761}"/>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a:extLst>
              <a:ext uri="{FF2B5EF4-FFF2-40B4-BE49-F238E27FC236}">
                <a16:creationId xmlns:a16="http://schemas.microsoft.com/office/drawing/2014/main" id="{ED3BDF74-C840-4FBD-8B2C-472B85705F1E}"/>
              </a:ext>
            </a:extLst>
          </p:cNvPr>
          <p:cNvSpPr>
            <a:spLocks noGrp="1"/>
          </p:cNvSpPr>
          <p:nvPr>
            <p:ph type="dt" sz="half" idx="10"/>
          </p:nvPr>
        </p:nvSpPr>
        <p:spPr/>
        <p:txBody>
          <a:bodyPr/>
          <a:lstStyle/>
          <a:p>
            <a:fld id="{B8309190-B43F-4556-9A7B-90990A3F20C9}" type="datetimeFigureOut">
              <a:rPr lang="en-US" smtClean="0"/>
              <a:t>11/30/22</a:t>
            </a:fld>
            <a:endParaRPr lang="en-US"/>
          </a:p>
        </p:txBody>
      </p:sp>
      <p:sp>
        <p:nvSpPr>
          <p:cNvPr id="6" name="Segnaposto piè di pagina 5">
            <a:extLst>
              <a:ext uri="{FF2B5EF4-FFF2-40B4-BE49-F238E27FC236}">
                <a16:creationId xmlns:a16="http://schemas.microsoft.com/office/drawing/2014/main" id="{D2915EF7-82AD-4E34-BE36-A56ACE12AD78}"/>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F81A43E3-7813-49F7-9D08-B2AA6EE2A071}"/>
              </a:ext>
            </a:extLst>
          </p:cNvPr>
          <p:cNvSpPr>
            <a:spLocks noGrp="1"/>
          </p:cNvSpPr>
          <p:nvPr>
            <p:ph type="sldNum" sz="quarter" idx="12"/>
          </p:nvPr>
        </p:nvSpPr>
        <p:spPr/>
        <p:txBody>
          <a:bodyPr/>
          <a:lstStyle/>
          <a:p>
            <a:fld id="{FEDB6774-A06C-4922-898C-A036CDD23A1B}" type="slidenum">
              <a:rPr lang="en-US" smtClean="0"/>
              <a:t>‹N›</a:t>
            </a:fld>
            <a:endParaRPr lang="en-US"/>
          </a:p>
        </p:txBody>
      </p:sp>
    </p:spTree>
    <p:extLst>
      <p:ext uri="{BB962C8B-B14F-4D97-AF65-F5344CB8AC3E}">
        <p14:creationId xmlns:p14="http://schemas.microsoft.com/office/powerpoint/2010/main" val="2914598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3D8D03-33AB-47D7-B110-2052F0BF5E79}"/>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8E9D8CA0-3E4F-44F4-84E1-41FAEFB255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5340955-22F2-4896-B9C7-AB0EA0A5450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a:extLst>
              <a:ext uri="{FF2B5EF4-FFF2-40B4-BE49-F238E27FC236}">
                <a16:creationId xmlns:a16="http://schemas.microsoft.com/office/drawing/2014/main" id="{7560BCB7-76F9-4EA9-A2D5-0EF3B16AF6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15B91BA7-82BD-4A7D-8557-D137DA66431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a:extLst>
              <a:ext uri="{FF2B5EF4-FFF2-40B4-BE49-F238E27FC236}">
                <a16:creationId xmlns:a16="http://schemas.microsoft.com/office/drawing/2014/main" id="{965D5345-2DFF-45F2-B7BF-CCFFC698290C}"/>
              </a:ext>
            </a:extLst>
          </p:cNvPr>
          <p:cNvSpPr>
            <a:spLocks noGrp="1"/>
          </p:cNvSpPr>
          <p:nvPr>
            <p:ph type="dt" sz="half" idx="10"/>
          </p:nvPr>
        </p:nvSpPr>
        <p:spPr/>
        <p:txBody>
          <a:bodyPr/>
          <a:lstStyle/>
          <a:p>
            <a:fld id="{B8309190-B43F-4556-9A7B-90990A3F20C9}" type="datetimeFigureOut">
              <a:rPr lang="en-US" smtClean="0"/>
              <a:t>11/30/22</a:t>
            </a:fld>
            <a:endParaRPr lang="en-US"/>
          </a:p>
        </p:txBody>
      </p:sp>
      <p:sp>
        <p:nvSpPr>
          <p:cNvPr id="8" name="Segnaposto piè di pagina 7">
            <a:extLst>
              <a:ext uri="{FF2B5EF4-FFF2-40B4-BE49-F238E27FC236}">
                <a16:creationId xmlns:a16="http://schemas.microsoft.com/office/drawing/2014/main" id="{45A64AF0-D947-4F96-8FB8-C023AAF84140}"/>
              </a:ext>
            </a:extLst>
          </p:cNvPr>
          <p:cNvSpPr>
            <a:spLocks noGrp="1"/>
          </p:cNvSpPr>
          <p:nvPr>
            <p:ph type="ftr" sz="quarter" idx="11"/>
          </p:nvPr>
        </p:nvSpPr>
        <p:spPr/>
        <p:txBody>
          <a:bodyPr/>
          <a:lstStyle/>
          <a:p>
            <a:endParaRPr lang="en-US"/>
          </a:p>
        </p:txBody>
      </p:sp>
      <p:sp>
        <p:nvSpPr>
          <p:cNvPr id="9" name="Segnaposto numero diapositiva 8">
            <a:extLst>
              <a:ext uri="{FF2B5EF4-FFF2-40B4-BE49-F238E27FC236}">
                <a16:creationId xmlns:a16="http://schemas.microsoft.com/office/drawing/2014/main" id="{71ED322F-49DA-46A7-BAB0-AC2F93ADB7DD}"/>
              </a:ext>
            </a:extLst>
          </p:cNvPr>
          <p:cNvSpPr>
            <a:spLocks noGrp="1"/>
          </p:cNvSpPr>
          <p:nvPr>
            <p:ph type="sldNum" sz="quarter" idx="12"/>
          </p:nvPr>
        </p:nvSpPr>
        <p:spPr/>
        <p:txBody>
          <a:bodyPr/>
          <a:lstStyle/>
          <a:p>
            <a:fld id="{FEDB6774-A06C-4922-898C-A036CDD23A1B}" type="slidenum">
              <a:rPr lang="en-US" smtClean="0"/>
              <a:t>‹N›</a:t>
            </a:fld>
            <a:endParaRPr lang="en-US"/>
          </a:p>
        </p:txBody>
      </p:sp>
    </p:spTree>
    <p:extLst>
      <p:ext uri="{BB962C8B-B14F-4D97-AF65-F5344CB8AC3E}">
        <p14:creationId xmlns:p14="http://schemas.microsoft.com/office/powerpoint/2010/main" val="701302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AB85F2-597F-4640-9F61-E3B14A7030E2}"/>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data 2">
            <a:extLst>
              <a:ext uri="{FF2B5EF4-FFF2-40B4-BE49-F238E27FC236}">
                <a16:creationId xmlns:a16="http://schemas.microsoft.com/office/drawing/2014/main" id="{0526F0E6-CF9C-43A4-9552-0F549CD01DB6}"/>
              </a:ext>
            </a:extLst>
          </p:cNvPr>
          <p:cNvSpPr>
            <a:spLocks noGrp="1"/>
          </p:cNvSpPr>
          <p:nvPr>
            <p:ph type="dt" sz="half" idx="10"/>
          </p:nvPr>
        </p:nvSpPr>
        <p:spPr/>
        <p:txBody>
          <a:bodyPr/>
          <a:lstStyle/>
          <a:p>
            <a:fld id="{B8309190-B43F-4556-9A7B-90990A3F20C9}" type="datetimeFigureOut">
              <a:rPr lang="en-US" smtClean="0"/>
              <a:t>11/30/22</a:t>
            </a:fld>
            <a:endParaRPr lang="en-US"/>
          </a:p>
        </p:txBody>
      </p:sp>
      <p:sp>
        <p:nvSpPr>
          <p:cNvPr id="4" name="Segnaposto piè di pagina 3">
            <a:extLst>
              <a:ext uri="{FF2B5EF4-FFF2-40B4-BE49-F238E27FC236}">
                <a16:creationId xmlns:a16="http://schemas.microsoft.com/office/drawing/2014/main" id="{5EC2AE79-1556-4009-A9AA-C3FF17A81DA9}"/>
              </a:ext>
            </a:extLst>
          </p:cNvPr>
          <p:cNvSpPr>
            <a:spLocks noGrp="1"/>
          </p:cNvSpPr>
          <p:nvPr>
            <p:ph type="ftr" sz="quarter" idx="11"/>
          </p:nvPr>
        </p:nvSpPr>
        <p:spPr/>
        <p:txBody>
          <a:bodyPr/>
          <a:lstStyle/>
          <a:p>
            <a:endParaRPr lang="en-US"/>
          </a:p>
        </p:txBody>
      </p:sp>
      <p:sp>
        <p:nvSpPr>
          <p:cNvPr id="5" name="Segnaposto numero diapositiva 4">
            <a:extLst>
              <a:ext uri="{FF2B5EF4-FFF2-40B4-BE49-F238E27FC236}">
                <a16:creationId xmlns:a16="http://schemas.microsoft.com/office/drawing/2014/main" id="{88BCF4AF-32AB-47A9-B6F2-2A8B8815B7B4}"/>
              </a:ext>
            </a:extLst>
          </p:cNvPr>
          <p:cNvSpPr>
            <a:spLocks noGrp="1"/>
          </p:cNvSpPr>
          <p:nvPr>
            <p:ph type="sldNum" sz="quarter" idx="12"/>
          </p:nvPr>
        </p:nvSpPr>
        <p:spPr/>
        <p:txBody>
          <a:bodyPr/>
          <a:lstStyle/>
          <a:p>
            <a:fld id="{FEDB6774-A06C-4922-898C-A036CDD23A1B}" type="slidenum">
              <a:rPr lang="en-US" smtClean="0"/>
              <a:t>‹N›</a:t>
            </a:fld>
            <a:endParaRPr lang="en-US"/>
          </a:p>
        </p:txBody>
      </p:sp>
    </p:spTree>
    <p:extLst>
      <p:ext uri="{BB962C8B-B14F-4D97-AF65-F5344CB8AC3E}">
        <p14:creationId xmlns:p14="http://schemas.microsoft.com/office/powerpoint/2010/main" val="4273685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27B4C73-C42E-4BDE-91D2-D69E9B593CD0}"/>
              </a:ext>
            </a:extLst>
          </p:cNvPr>
          <p:cNvSpPr>
            <a:spLocks noGrp="1"/>
          </p:cNvSpPr>
          <p:nvPr>
            <p:ph type="dt" sz="half" idx="10"/>
          </p:nvPr>
        </p:nvSpPr>
        <p:spPr/>
        <p:txBody>
          <a:bodyPr/>
          <a:lstStyle/>
          <a:p>
            <a:fld id="{B8309190-B43F-4556-9A7B-90990A3F20C9}" type="datetimeFigureOut">
              <a:rPr lang="en-US" smtClean="0"/>
              <a:t>11/30/22</a:t>
            </a:fld>
            <a:endParaRPr lang="en-US"/>
          </a:p>
        </p:txBody>
      </p:sp>
      <p:sp>
        <p:nvSpPr>
          <p:cNvPr id="3" name="Segnaposto piè di pagina 2">
            <a:extLst>
              <a:ext uri="{FF2B5EF4-FFF2-40B4-BE49-F238E27FC236}">
                <a16:creationId xmlns:a16="http://schemas.microsoft.com/office/drawing/2014/main" id="{2BF7FA2B-B700-4D70-8E48-42290451FE1E}"/>
              </a:ext>
            </a:extLst>
          </p:cNvPr>
          <p:cNvSpPr>
            <a:spLocks noGrp="1"/>
          </p:cNvSpPr>
          <p:nvPr>
            <p:ph type="ftr" sz="quarter" idx="11"/>
          </p:nvPr>
        </p:nvSpPr>
        <p:spPr/>
        <p:txBody>
          <a:bodyPr/>
          <a:lstStyle/>
          <a:p>
            <a:endParaRPr lang="en-US"/>
          </a:p>
        </p:txBody>
      </p:sp>
      <p:sp>
        <p:nvSpPr>
          <p:cNvPr id="4" name="Segnaposto numero diapositiva 3">
            <a:extLst>
              <a:ext uri="{FF2B5EF4-FFF2-40B4-BE49-F238E27FC236}">
                <a16:creationId xmlns:a16="http://schemas.microsoft.com/office/drawing/2014/main" id="{E8D4E8CC-A6B9-4032-A77B-4C371BB9E5BD}"/>
              </a:ext>
            </a:extLst>
          </p:cNvPr>
          <p:cNvSpPr>
            <a:spLocks noGrp="1"/>
          </p:cNvSpPr>
          <p:nvPr>
            <p:ph type="sldNum" sz="quarter" idx="12"/>
          </p:nvPr>
        </p:nvSpPr>
        <p:spPr/>
        <p:txBody>
          <a:bodyPr/>
          <a:lstStyle/>
          <a:p>
            <a:fld id="{FEDB6774-A06C-4922-898C-A036CDD23A1B}" type="slidenum">
              <a:rPr lang="en-US" smtClean="0"/>
              <a:t>‹N›</a:t>
            </a:fld>
            <a:endParaRPr lang="en-US"/>
          </a:p>
        </p:txBody>
      </p:sp>
    </p:spTree>
    <p:extLst>
      <p:ext uri="{BB962C8B-B14F-4D97-AF65-F5344CB8AC3E}">
        <p14:creationId xmlns:p14="http://schemas.microsoft.com/office/powerpoint/2010/main" val="254872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7E83AE-65BF-43E1-833C-7E98970D8F3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CE21B740-9FB3-46A4-9E37-0A5274C38B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a:extLst>
              <a:ext uri="{FF2B5EF4-FFF2-40B4-BE49-F238E27FC236}">
                <a16:creationId xmlns:a16="http://schemas.microsoft.com/office/drawing/2014/main" id="{102E19CF-7469-4CC1-95D3-3BEA3BAC4B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708A480-F4CB-453B-93AA-3B2753576693}"/>
              </a:ext>
            </a:extLst>
          </p:cNvPr>
          <p:cNvSpPr>
            <a:spLocks noGrp="1"/>
          </p:cNvSpPr>
          <p:nvPr>
            <p:ph type="dt" sz="half" idx="10"/>
          </p:nvPr>
        </p:nvSpPr>
        <p:spPr/>
        <p:txBody>
          <a:bodyPr/>
          <a:lstStyle/>
          <a:p>
            <a:fld id="{B8309190-B43F-4556-9A7B-90990A3F20C9}" type="datetimeFigureOut">
              <a:rPr lang="en-US" smtClean="0"/>
              <a:t>11/30/22</a:t>
            </a:fld>
            <a:endParaRPr lang="en-US"/>
          </a:p>
        </p:txBody>
      </p:sp>
      <p:sp>
        <p:nvSpPr>
          <p:cNvPr id="6" name="Segnaposto piè di pagina 5">
            <a:extLst>
              <a:ext uri="{FF2B5EF4-FFF2-40B4-BE49-F238E27FC236}">
                <a16:creationId xmlns:a16="http://schemas.microsoft.com/office/drawing/2014/main" id="{A7652E0E-CCB4-4A9E-B138-21857C9124F7}"/>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5573EAA2-B596-4B0B-8F2D-34A6DE0E7F42}"/>
              </a:ext>
            </a:extLst>
          </p:cNvPr>
          <p:cNvSpPr>
            <a:spLocks noGrp="1"/>
          </p:cNvSpPr>
          <p:nvPr>
            <p:ph type="sldNum" sz="quarter" idx="12"/>
          </p:nvPr>
        </p:nvSpPr>
        <p:spPr/>
        <p:txBody>
          <a:bodyPr/>
          <a:lstStyle/>
          <a:p>
            <a:fld id="{FEDB6774-A06C-4922-898C-A036CDD23A1B}" type="slidenum">
              <a:rPr lang="en-US" smtClean="0"/>
              <a:t>‹N›</a:t>
            </a:fld>
            <a:endParaRPr lang="en-US"/>
          </a:p>
        </p:txBody>
      </p:sp>
    </p:spTree>
    <p:extLst>
      <p:ext uri="{BB962C8B-B14F-4D97-AF65-F5344CB8AC3E}">
        <p14:creationId xmlns:p14="http://schemas.microsoft.com/office/powerpoint/2010/main" val="2905069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EE01FE-9173-4EC1-B659-5F7BC898534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immagine 2">
            <a:extLst>
              <a:ext uri="{FF2B5EF4-FFF2-40B4-BE49-F238E27FC236}">
                <a16:creationId xmlns:a16="http://schemas.microsoft.com/office/drawing/2014/main" id="{7EC25A70-B14E-435E-9059-5D68CC8DDC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a:extLst>
              <a:ext uri="{FF2B5EF4-FFF2-40B4-BE49-F238E27FC236}">
                <a16:creationId xmlns:a16="http://schemas.microsoft.com/office/drawing/2014/main" id="{13C28C19-99A2-4B02-99AD-375FCAAC5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4A684A2-E407-42DA-823E-B437E6381E9E}"/>
              </a:ext>
            </a:extLst>
          </p:cNvPr>
          <p:cNvSpPr>
            <a:spLocks noGrp="1"/>
          </p:cNvSpPr>
          <p:nvPr>
            <p:ph type="dt" sz="half" idx="10"/>
          </p:nvPr>
        </p:nvSpPr>
        <p:spPr/>
        <p:txBody>
          <a:bodyPr/>
          <a:lstStyle/>
          <a:p>
            <a:fld id="{B8309190-B43F-4556-9A7B-90990A3F20C9}" type="datetimeFigureOut">
              <a:rPr lang="en-US" smtClean="0"/>
              <a:t>11/30/22</a:t>
            </a:fld>
            <a:endParaRPr lang="en-US"/>
          </a:p>
        </p:txBody>
      </p:sp>
      <p:sp>
        <p:nvSpPr>
          <p:cNvPr id="6" name="Segnaposto piè di pagina 5">
            <a:extLst>
              <a:ext uri="{FF2B5EF4-FFF2-40B4-BE49-F238E27FC236}">
                <a16:creationId xmlns:a16="http://schemas.microsoft.com/office/drawing/2014/main" id="{48F174A6-8033-4C0A-99F3-7BA3E35C835E}"/>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2DFD43D3-BA29-4F36-AF75-383C6D6F4AF5}"/>
              </a:ext>
            </a:extLst>
          </p:cNvPr>
          <p:cNvSpPr>
            <a:spLocks noGrp="1"/>
          </p:cNvSpPr>
          <p:nvPr>
            <p:ph type="sldNum" sz="quarter" idx="12"/>
          </p:nvPr>
        </p:nvSpPr>
        <p:spPr/>
        <p:txBody>
          <a:bodyPr/>
          <a:lstStyle/>
          <a:p>
            <a:fld id="{FEDB6774-A06C-4922-898C-A036CDD23A1B}" type="slidenum">
              <a:rPr lang="en-US" smtClean="0"/>
              <a:t>‹N›</a:t>
            </a:fld>
            <a:endParaRPr lang="en-US"/>
          </a:p>
        </p:txBody>
      </p:sp>
    </p:spTree>
    <p:extLst>
      <p:ext uri="{BB962C8B-B14F-4D97-AF65-F5344CB8AC3E}">
        <p14:creationId xmlns:p14="http://schemas.microsoft.com/office/powerpoint/2010/main" val="3400648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1A28B7B-E842-49BA-BA5C-7AD240C4E3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76F7ED78-668D-4435-B28E-1262984A69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28C931BF-BCD8-415E-9A90-D63FE2138D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309190-B43F-4556-9A7B-90990A3F20C9}" type="datetimeFigureOut">
              <a:rPr lang="en-US" smtClean="0"/>
              <a:t>11/30/22</a:t>
            </a:fld>
            <a:endParaRPr lang="en-US"/>
          </a:p>
        </p:txBody>
      </p:sp>
      <p:sp>
        <p:nvSpPr>
          <p:cNvPr id="5" name="Segnaposto piè di pagina 4">
            <a:extLst>
              <a:ext uri="{FF2B5EF4-FFF2-40B4-BE49-F238E27FC236}">
                <a16:creationId xmlns:a16="http://schemas.microsoft.com/office/drawing/2014/main" id="{57359B85-CE64-403E-A11A-D3CCAFC4D9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a:extLst>
              <a:ext uri="{FF2B5EF4-FFF2-40B4-BE49-F238E27FC236}">
                <a16:creationId xmlns:a16="http://schemas.microsoft.com/office/drawing/2014/main" id="{01487543-6618-4D7A-8781-7629397095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DB6774-A06C-4922-898C-A036CDD23A1B}" type="slidenum">
              <a:rPr lang="en-US" smtClean="0"/>
              <a:t>‹N›</a:t>
            </a:fld>
            <a:endParaRPr lang="en-US"/>
          </a:p>
        </p:txBody>
      </p:sp>
    </p:spTree>
    <p:extLst>
      <p:ext uri="{BB962C8B-B14F-4D97-AF65-F5344CB8AC3E}">
        <p14:creationId xmlns:p14="http://schemas.microsoft.com/office/powerpoint/2010/main" val="3107385021"/>
      </p:ext>
    </p:extLst>
  </p:cSld>
  <p:clrMap bg1="lt1" tx1="dk1" bg2="lt2" tx2="dk2" accent1="accent1" accent2="accent2" accent3="accent3" accent4="accent4" accent5="accent5" accent6="accent6" hlink="hlink" folHlink="folHlink"/>
  <p:sldLayoutIdLst>
    <p:sldLayoutId id="2147483664" r:id="rId1"/>
    <p:sldLayoutId id="2147483650" r:id="rId2"/>
    <p:sldLayoutId id="2147483651" r:id="rId3"/>
    <p:sldLayoutId id="2147483652" r:id="rId4"/>
    <p:sldLayoutId id="2147483653" r:id="rId5"/>
    <p:sldLayoutId id="2147483654" r:id="rId6"/>
    <p:sldLayoutId id="2147483663"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1">
            <a:extLst>
              <a:ext uri="{FF2B5EF4-FFF2-40B4-BE49-F238E27FC236}">
                <a16:creationId xmlns:a16="http://schemas.microsoft.com/office/drawing/2014/main" id="{07B17CF2-442B-DB46-8CDE-F9F11AA5273D}"/>
              </a:ext>
            </a:extLst>
          </p:cNvPr>
          <p:cNvSpPr>
            <a:spLocks noGrp="1"/>
          </p:cNvSpPr>
          <p:nvPr>
            <p:ph type="ctrTitle"/>
          </p:nvPr>
        </p:nvSpPr>
        <p:spPr>
          <a:xfrm>
            <a:off x="501944" y="2329543"/>
            <a:ext cx="10228260" cy="2585323"/>
          </a:xfrm>
        </p:spPr>
        <p:txBody>
          <a:bodyPr/>
          <a:lstStyle/>
          <a:p>
            <a:pPr>
              <a:lnSpc>
                <a:spcPct val="100000"/>
              </a:lnSpc>
            </a:pPr>
            <a:r>
              <a:rPr lang="it-IT" sz="3200" dirty="0"/>
              <a:t>Tecnologie Digitali: Rischi e Opportunità per le persone con disabilità. Dal divario digitale all’inclusione digitale. </a:t>
            </a:r>
            <a:br>
              <a:rPr lang="it-IT" sz="3200" dirty="0"/>
            </a:br>
            <a:r>
              <a:rPr lang="it-IT" sz="3200" dirty="0"/>
              <a:t>Luisa Varriale</a:t>
            </a:r>
            <a:br>
              <a:rPr lang="it-IT" sz="3200" dirty="0"/>
            </a:br>
            <a:r>
              <a:rPr lang="it-IT" sz="1600" dirty="0"/>
              <a:t>Ordinario di Organizzazione Aziendale</a:t>
            </a:r>
            <a:br>
              <a:rPr lang="it-IT" sz="1600" dirty="0"/>
            </a:br>
            <a:r>
              <a:rPr lang="it-IT" sz="1600" dirty="0"/>
              <a:t>Università degli Studi di Napoli ‘Parthenope’</a:t>
            </a:r>
            <a:br>
              <a:rPr lang="it-IT" sz="1600" dirty="0"/>
            </a:br>
            <a:br>
              <a:rPr lang="it-IT" sz="1600" dirty="0"/>
            </a:br>
            <a:r>
              <a:rPr lang="it-IT" sz="2400" b="0" dirty="0"/>
              <a:t>30 Novembre 2022</a:t>
            </a:r>
            <a:endParaRPr lang="it-IT" sz="3600" dirty="0"/>
          </a:p>
        </p:txBody>
      </p:sp>
      <p:pic>
        <p:nvPicPr>
          <p:cNvPr id="1028" name="Picture 4" descr="FederSicurezza e l'Università Parthenope insieme per la ...">
            <a:extLst>
              <a:ext uri="{FF2B5EF4-FFF2-40B4-BE49-F238E27FC236}">
                <a16:creationId xmlns:a16="http://schemas.microsoft.com/office/drawing/2014/main" id="{624E546A-EE0C-6085-5148-3468025F1B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5543" y="3926280"/>
            <a:ext cx="453060" cy="437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472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687CC7AD-CE63-4E2B-ADA5-C271A7FB74A6}"/>
              </a:ext>
            </a:extLst>
          </p:cNvPr>
          <p:cNvSpPr txBox="1">
            <a:spLocks/>
          </p:cNvSpPr>
          <p:nvPr/>
        </p:nvSpPr>
        <p:spPr>
          <a:xfrm>
            <a:off x="504737" y="1113201"/>
            <a:ext cx="11182526" cy="583512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endParaRPr lang="it-IT" sz="1800" dirty="0">
              <a:solidFill>
                <a:srgbClr val="002060"/>
              </a:solidFill>
              <a:latin typeface="Luiss Sans" pitchFamily="2" charset="0"/>
              <a:cs typeface="Calibri" panose="020F0502020204030204" pitchFamily="34" charset="0"/>
            </a:endParaRPr>
          </a:p>
          <a:p>
            <a:pPr algn="just">
              <a:lnSpc>
                <a:spcPct val="100000"/>
              </a:lnSpc>
            </a:pPr>
            <a:endParaRPr lang="it-IT" sz="1800" dirty="0">
              <a:solidFill>
                <a:srgbClr val="002060"/>
              </a:solidFill>
              <a:latin typeface="Luiss Sans" pitchFamily="2" charset="0"/>
              <a:cs typeface="Calibri" panose="020F0502020204030204" pitchFamily="34" charset="0"/>
            </a:endParaRPr>
          </a:p>
          <a:p>
            <a:pPr marL="285750" indent="-285750" algn="just">
              <a:lnSpc>
                <a:spcPct val="100000"/>
              </a:lnSpc>
              <a:buFont typeface="Wingdings" panose="05000000000000000000" pitchFamily="2" charset="2"/>
              <a:buChar char="Ø"/>
            </a:pPr>
            <a:endParaRPr lang="it-IT" sz="1800" dirty="0">
              <a:solidFill>
                <a:srgbClr val="002060"/>
              </a:solidFill>
              <a:latin typeface="Luiss Sans" pitchFamily="2" charset="0"/>
              <a:cs typeface="Calibri" panose="020F0502020204030204" pitchFamily="34" charset="0"/>
            </a:endParaRPr>
          </a:p>
          <a:p>
            <a:pPr algn="just">
              <a:lnSpc>
                <a:spcPct val="100000"/>
              </a:lnSpc>
            </a:pPr>
            <a:endParaRPr lang="it-IT" sz="1800" dirty="0">
              <a:solidFill>
                <a:srgbClr val="002060"/>
              </a:solidFill>
              <a:latin typeface="Luiss Sans" pitchFamily="2" charset="0"/>
              <a:cs typeface="Calibri" panose="020F0502020204030204" pitchFamily="34" charset="0"/>
            </a:endParaRPr>
          </a:p>
          <a:p>
            <a:pPr algn="just">
              <a:lnSpc>
                <a:spcPct val="100000"/>
              </a:lnSpc>
            </a:pPr>
            <a:endParaRPr lang="it-IT" sz="1800" dirty="0">
              <a:solidFill>
                <a:srgbClr val="002060"/>
              </a:solidFill>
              <a:latin typeface="Luiss Sans" pitchFamily="2" charset="0"/>
              <a:cs typeface="Calibri" panose="020F0502020204030204" pitchFamily="34" charset="0"/>
            </a:endParaRPr>
          </a:p>
        </p:txBody>
      </p:sp>
      <p:sp>
        <p:nvSpPr>
          <p:cNvPr id="4" name="Rettangolo 3">
            <a:extLst>
              <a:ext uri="{FF2B5EF4-FFF2-40B4-BE49-F238E27FC236}">
                <a16:creationId xmlns:a16="http://schemas.microsoft.com/office/drawing/2014/main" id="{145CF512-64E8-4029-AD0C-7551D321BE64}"/>
              </a:ext>
            </a:extLst>
          </p:cNvPr>
          <p:cNvSpPr/>
          <p:nvPr/>
        </p:nvSpPr>
        <p:spPr>
          <a:xfrm>
            <a:off x="427174" y="146246"/>
            <a:ext cx="10979791" cy="430333"/>
          </a:xfrm>
          <a:prstGeom prst="rect">
            <a:avLst/>
          </a:prstGeom>
        </p:spPr>
        <p:txBody>
          <a:bodyPr vert="horz" lIns="91440" tIns="45720" rIns="91440" bIns="45720" rtlCol="0" anchor="t">
            <a:normAutofit fontScale="25000" lnSpcReduction="20000"/>
          </a:bodyPr>
          <a:lstStyle/>
          <a:p>
            <a:pPr>
              <a:lnSpc>
                <a:spcPct val="90000"/>
              </a:lnSpc>
              <a:spcBef>
                <a:spcPts val="1000"/>
              </a:spcBef>
            </a:pPr>
            <a:r>
              <a:rPr lang="it-IT" sz="8800" b="1" dirty="0">
                <a:solidFill>
                  <a:schemeClr val="tx2"/>
                </a:solidFill>
                <a:latin typeface="Luiss Sans"/>
                <a:cs typeface="Calibri" panose="020F0502020204030204" pitchFamily="34" charset="0"/>
              </a:rPr>
              <a:t>3. </a:t>
            </a:r>
            <a:r>
              <a:rPr lang="it-IT" sz="8800" b="1" dirty="0">
                <a:solidFill>
                  <a:srgbClr val="002060"/>
                </a:solidFill>
                <a:latin typeface="Luiss Sans"/>
                <a:cs typeface="Calibri" panose="020F0502020204030204" pitchFamily="34" charset="0"/>
              </a:rPr>
              <a:t>Tecnologie Digitali &amp; Disabilità &amp; Inclusione Lavorativa                                                            </a:t>
            </a:r>
            <a:r>
              <a:rPr lang="it-IT" sz="8000" b="1" dirty="0">
                <a:solidFill>
                  <a:srgbClr val="003A70"/>
                </a:solidFill>
                <a:latin typeface="Luiss Sans" pitchFamily="2" charset="0"/>
              </a:rPr>
              <a:t>2/4</a:t>
            </a:r>
            <a:endParaRPr lang="it-IT" sz="8000" b="1" dirty="0">
              <a:solidFill>
                <a:srgbClr val="002060"/>
              </a:solidFill>
              <a:latin typeface="Luiss Sans"/>
              <a:cs typeface="Calibri" panose="020F0502020204030204" pitchFamily="34" charset="0"/>
            </a:endParaRPr>
          </a:p>
          <a:p>
            <a:pPr>
              <a:lnSpc>
                <a:spcPct val="90000"/>
              </a:lnSpc>
              <a:spcBef>
                <a:spcPts val="1000"/>
              </a:spcBef>
            </a:pPr>
            <a:endParaRPr lang="it-IT" sz="8800" b="1" dirty="0">
              <a:solidFill>
                <a:srgbClr val="002060"/>
              </a:solidFill>
              <a:latin typeface="Luiss Sans"/>
              <a:cs typeface="Calibri" panose="020F0502020204030204" pitchFamily="34" charset="0"/>
            </a:endParaRPr>
          </a:p>
          <a:p>
            <a:pPr>
              <a:lnSpc>
                <a:spcPct val="90000"/>
              </a:lnSpc>
              <a:spcBef>
                <a:spcPts val="1000"/>
              </a:spcBef>
            </a:pPr>
            <a:r>
              <a:rPr lang="it-IT" sz="3200" b="1" dirty="0">
                <a:solidFill>
                  <a:schemeClr val="bg1"/>
                </a:solidFill>
                <a:latin typeface="Luiss Sans"/>
                <a:cs typeface="Calibri" panose="020F0502020204030204" pitchFamily="34" charset="0"/>
              </a:rPr>
              <a:t>							</a:t>
            </a:r>
            <a:endParaRPr lang="en-US" sz="3200" b="1" dirty="0">
              <a:solidFill>
                <a:schemeClr val="bg1"/>
              </a:solidFill>
              <a:latin typeface="Luiss Sans"/>
              <a:cs typeface="Calibri" panose="020F0502020204030204" pitchFamily="34" charset="0"/>
            </a:endParaRPr>
          </a:p>
        </p:txBody>
      </p:sp>
      <p:sp>
        <p:nvSpPr>
          <p:cNvPr id="2" name="Segnaposto numero diapositiva 1">
            <a:extLst>
              <a:ext uri="{FF2B5EF4-FFF2-40B4-BE49-F238E27FC236}">
                <a16:creationId xmlns:a16="http://schemas.microsoft.com/office/drawing/2014/main" id="{71B800E4-DE0B-4464-8CC3-BE7AEB6FA8F4}"/>
              </a:ext>
            </a:extLst>
          </p:cNvPr>
          <p:cNvSpPr>
            <a:spLocks noGrp="1"/>
          </p:cNvSpPr>
          <p:nvPr>
            <p:ph type="sldNum" sz="quarter" idx="12"/>
          </p:nvPr>
        </p:nvSpPr>
        <p:spPr/>
        <p:txBody>
          <a:bodyPr/>
          <a:lstStyle/>
          <a:p>
            <a:fld id="{7EC90317-67F8-40E5-AAD6-4B337B709EC6}" type="slidenum">
              <a:rPr lang="en-US" smtClean="0"/>
              <a:t>10</a:t>
            </a:fld>
            <a:endParaRPr lang="en-US"/>
          </a:p>
        </p:txBody>
      </p:sp>
      <p:sp>
        <p:nvSpPr>
          <p:cNvPr id="5" name="Rettangolo 4">
            <a:extLst>
              <a:ext uri="{FF2B5EF4-FFF2-40B4-BE49-F238E27FC236}">
                <a16:creationId xmlns:a16="http://schemas.microsoft.com/office/drawing/2014/main" id="{3662E21B-504B-433C-A972-FC9593260D73}"/>
              </a:ext>
            </a:extLst>
          </p:cNvPr>
          <p:cNvSpPr/>
          <p:nvPr/>
        </p:nvSpPr>
        <p:spPr>
          <a:xfrm>
            <a:off x="504737" y="542799"/>
            <a:ext cx="10979791" cy="2186753"/>
          </a:xfrm>
          <a:prstGeom prst="rect">
            <a:avLst/>
          </a:prstGeom>
        </p:spPr>
        <p:txBody>
          <a:bodyPr vert="horz" lIns="91440" tIns="45720" rIns="91440" bIns="45720" rtlCol="0" anchor="t">
            <a:noAutofit/>
          </a:bodyPr>
          <a:lstStyle/>
          <a:p>
            <a:pPr algn="just">
              <a:lnSpc>
                <a:spcPct val="90000"/>
              </a:lnSpc>
              <a:spcBef>
                <a:spcPct val="0"/>
              </a:spcBef>
            </a:pPr>
            <a:r>
              <a:rPr lang="it-IT" b="1" dirty="0">
                <a:solidFill>
                  <a:srgbClr val="003A70"/>
                </a:solidFill>
                <a:latin typeface="Luiss Sans" pitchFamily="2" charset="0"/>
              </a:rPr>
              <a:t>UNA LETTURA INTEGRATA</a:t>
            </a:r>
          </a:p>
          <a:p>
            <a:pPr marL="285750" indent="-285750" algn="just">
              <a:lnSpc>
                <a:spcPct val="90000"/>
              </a:lnSpc>
              <a:spcBef>
                <a:spcPct val="0"/>
              </a:spcBef>
              <a:buFont typeface="Arial" panose="020B0604020202020204" pitchFamily="34" charset="0"/>
              <a:buChar char="•"/>
            </a:pPr>
            <a:r>
              <a:rPr lang="it-IT" b="1" dirty="0">
                <a:solidFill>
                  <a:srgbClr val="003A70"/>
                </a:solidFill>
                <a:latin typeface="Luiss Sans" pitchFamily="2" charset="0"/>
              </a:rPr>
              <a:t>La trasformazione digitale del mondo del lavoro presenta innegabilmente un significativo impatto sull’inclusione delle </a:t>
            </a:r>
            <a:r>
              <a:rPr lang="it-IT" b="1" dirty="0" err="1">
                <a:solidFill>
                  <a:srgbClr val="003A70"/>
                </a:solidFill>
                <a:latin typeface="Luiss Sans" pitchFamily="2" charset="0"/>
              </a:rPr>
              <a:t>PcD</a:t>
            </a:r>
            <a:r>
              <a:rPr lang="it-IT" dirty="0">
                <a:solidFill>
                  <a:srgbClr val="003A70"/>
                </a:solidFill>
                <a:latin typeface="Luiss Sans" pitchFamily="2" charset="0"/>
              </a:rPr>
              <a:t>. Pertanto, </a:t>
            </a:r>
            <a:r>
              <a:rPr lang="it-IT" b="1" dirty="0">
                <a:solidFill>
                  <a:srgbClr val="003A70"/>
                </a:solidFill>
                <a:latin typeface="Luiss Sans" pitchFamily="2" charset="0"/>
              </a:rPr>
              <a:t>è necessario aumentare la consapevolezza dell’impatto di un mondo digitale del lavoro sulle persone con fragilità e individuare le azioni necessarie per plasmare un futuro di lavoro in modo più inclusivo per la disabilità </a:t>
            </a:r>
            <a:r>
              <a:rPr lang="it-IT" dirty="0">
                <a:solidFill>
                  <a:srgbClr val="003A70"/>
                </a:solidFill>
                <a:latin typeface="Luiss Sans" pitchFamily="2" charset="0"/>
              </a:rPr>
              <a:t>(Rapporto "Una economia digitale inclusiva per le persone con disabilità«, 2022).</a:t>
            </a:r>
          </a:p>
          <a:p>
            <a:pPr marL="285750" indent="-285750" algn="just">
              <a:lnSpc>
                <a:spcPct val="90000"/>
              </a:lnSpc>
              <a:spcBef>
                <a:spcPct val="0"/>
              </a:spcBef>
              <a:buFont typeface="Arial" panose="020B0604020202020204" pitchFamily="34" charset="0"/>
              <a:buChar char="•"/>
            </a:pPr>
            <a:r>
              <a:rPr lang="it-IT" dirty="0">
                <a:solidFill>
                  <a:srgbClr val="003A70"/>
                </a:solidFill>
                <a:latin typeface="Luiss Sans" pitchFamily="2" charset="0"/>
              </a:rPr>
              <a:t>Considerando il ruolo che la digitalizzazione svolge nel futuro del lavoro, </a:t>
            </a:r>
            <a:r>
              <a:rPr lang="it-IT" b="1" dirty="0">
                <a:solidFill>
                  <a:srgbClr val="003A70"/>
                </a:solidFill>
                <a:latin typeface="Luiss Sans" pitchFamily="2" charset="0"/>
              </a:rPr>
              <a:t>coinvolgere le </a:t>
            </a:r>
            <a:r>
              <a:rPr lang="it-IT" b="1" dirty="0" err="1">
                <a:solidFill>
                  <a:srgbClr val="003A70"/>
                </a:solidFill>
                <a:latin typeface="Luiss Sans" pitchFamily="2" charset="0"/>
              </a:rPr>
              <a:t>PcD</a:t>
            </a:r>
            <a:r>
              <a:rPr lang="it-IT" b="1" dirty="0">
                <a:solidFill>
                  <a:srgbClr val="003A70"/>
                </a:solidFill>
                <a:latin typeface="Luiss Sans" pitchFamily="2" charset="0"/>
              </a:rPr>
              <a:t> in ambito digitale è diventato un aspetto non negoziabile</a:t>
            </a:r>
            <a:r>
              <a:rPr lang="it-IT" dirty="0">
                <a:solidFill>
                  <a:srgbClr val="003A70"/>
                </a:solidFill>
                <a:latin typeface="Luiss Sans" pitchFamily="2" charset="0"/>
              </a:rPr>
              <a:t>. </a:t>
            </a:r>
            <a:r>
              <a:rPr lang="it-IT" b="1" dirty="0">
                <a:solidFill>
                  <a:srgbClr val="003A70"/>
                </a:solidFill>
                <a:latin typeface="Luiss Sans" pitchFamily="2" charset="0"/>
              </a:rPr>
              <a:t>In caso di strumenti digitali non accessibili oppure di competenze non adeguate, le </a:t>
            </a:r>
            <a:r>
              <a:rPr lang="it-IT" b="1" dirty="0" err="1">
                <a:solidFill>
                  <a:srgbClr val="003A70"/>
                </a:solidFill>
                <a:latin typeface="Luiss Sans" pitchFamily="2" charset="0"/>
              </a:rPr>
              <a:t>PcD</a:t>
            </a:r>
            <a:r>
              <a:rPr lang="it-IT" b="1" dirty="0">
                <a:solidFill>
                  <a:srgbClr val="003A70"/>
                </a:solidFill>
                <a:latin typeface="Luiss Sans" pitchFamily="2" charset="0"/>
              </a:rPr>
              <a:t> rischiano di essere lasciate indietro</a:t>
            </a:r>
            <a:r>
              <a:rPr lang="it-IT" dirty="0">
                <a:solidFill>
                  <a:srgbClr val="003A70"/>
                </a:solidFill>
                <a:latin typeface="Luiss Sans" pitchFamily="2" charset="0"/>
              </a:rPr>
              <a:t>.</a:t>
            </a:r>
          </a:p>
          <a:p>
            <a:pPr algn="just">
              <a:lnSpc>
                <a:spcPct val="90000"/>
              </a:lnSpc>
              <a:spcBef>
                <a:spcPct val="0"/>
              </a:spcBef>
            </a:pPr>
            <a:r>
              <a:rPr lang="it-IT" dirty="0">
                <a:solidFill>
                  <a:srgbClr val="003A70"/>
                </a:solidFill>
                <a:latin typeface="Luiss Sans" pitchFamily="2" charset="0"/>
              </a:rPr>
              <a:t>				</a:t>
            </a:r>
            <a:r>
              <a:rPr lang="it-IT" sz="2400" dirty="0">
                <a:solidFill>
                  <a:srgbClr val="003A70"/>
                </a:solidFill>
                <a:latin typeface="Luiss Sans" pitchFamily="2" charset="0"/>
              </a:rPr>
              <a:t>		</a:t>
            </a:r>
            <a:endParaRPr lang="en-US" sz="2400" dirty="0">
              <a:solidFill>
                <a:srgbClr val="003A70"/>
              </a:solidFill>
              <a:latin typeface="Luiss Sans" pitchFamily="2" charset="0"/>
            </a:endParaRPr>
          </a:p>
        </p:txBody>
      </p:sp>
      <p:pic>
        <p:nvPicPr>
          <p:cNvPr id="1028" name="Picture 4" descr="Disabilità e lavoro: come l'IA può favorire l'occupazione delle persone  svantaggiate - Agenda Digitale">
            <a:extLst>
              <a:ext uri="{FF2B5EF4-FFF2-40B4-BE49-F238E27FC236}">
                <a16:creationId xmlns:a16="http://schemas.microsoft.com/office/drawing/2014/main" id="{24EACE96-DFA4-1AB8-9707-BE1E7A558D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30286"/>
            <a:ext cx="5132627" cy="35260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isabilità: nove punti per l'inclusione in azienda - Valore D">
            <a:extLst>
              <a:ext uri="{FF2B5EF4-FFF2-40B4-BE49-F238E27FC236}">
                <a16:creationId xmlns:a16="http://schemas.microsoft.com/office/drawing/2014/main" id="{CB42FFB6-D47E-A41A-508D-D6110181DE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0828" y="2830286"/>
            <a:ext cx="5436137" cy="3526064"/>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D6D864F7-EDAA-E8E3-7B6F-1752D850FEBB}"/>
              </a:ext>
            </a:extLst>
          </p:cNvPr>
          <p:cNvSpPr txBox="1"/>
          <p:nvPr/>
        </p:nvSpPr>
        <p:spPr>
          <a:xfrm>
            <a:off x="838200" y="6443108"/>
            <a:ext cx="2126463" cy="307777"/>
          </a:xfrm>
          <a:prstGeom prst="rect">
            <a:avLst/>
          </a:prstGeom>
          <a:noFill/>
        </p:spPr>
        <p:txBody>
          <a:bodyPr wrap="square">
            <a:spAutoFit/>
          </a:bodyPr>
          <a:lstStyle/>
          <a:p>
            <a:r>
              <a:rPr lang="it-IT" sz="1400" dirty="0">
                <a:solidFill>
                  <a:srgbClr val="003A70"/>
                </a:solidFill>
                <a:latin typeface="Luiss Sans" pitchFamily="2" charset="0"/>
              </a:rPr>
              <a:t>[Fonte: immagini Google] </a:t>
            </a:r>
          </a:p>
        </p:txBody>
      </p:sp>
    </p:spTree>
    <p:extLst>
      <p:ext uri="{BB962C8B-B14F-4D97-AF65-F5344CB8AC3E}">
        <p14:creationId xmlns:p14="http://schemas.microsoft.com/office/powerpoint/2010/main" val="2386613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687CC7AD-CE63-4E2B-ADA5-C271A7FB74A6}"/>
              </a:ext>
            </a:extLst>
          </p:cNvPr>
          <p:cNvSpPr txBox="1">
            <a:spLocks/>
          </p:cNvSpPr>
          <p:nvPr/>
        </p:nvSpPr>
        <p:spPr>
          <a:xfrm>
            <a:off x="504737" y="1113201"/>
            <a:ext cx="11182526" cy="583512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endParaRPr lang="it-IT" sz="1800" dirty="0">
              <a:solidFill>
                <a:srgbClr val="002060"/>
              </a:solidFill>
              <a:latin typeface="Luiss Sans" pitchFamily="2" charset="0"/>
              <a:cs typeface="Calibri" panose="020F0502020204030204" pitchFamily="34" charset="0"/>
            </a:endParaRPr>
          </a:p>
          <a:p>
            <a:pPr algn="just">
              <a:lnSpc>
                <a:spcPct val="100000"/>
              </a:lnSpc>
            </a:pPr>
            <a:endParaRPr lang="it-IT" sz="1800" dirty="0">
              <a:solidFill>
                <a:srgbClr val="002060"/>
              </a:solidFill>
              <a:latin typeface="Luiss Sans" pitchFamily="2" charset="0"/>
              <a:cs typeface="Calibri" panose="020F0502020204030204" pitchFamily="34" charset="0"/>
            </a:endParaRPr>
          </a:p>
          <a:p>
            <a:pPr marL="285750" indent="-285750" algn="just">
              <a:lnSpc>
                <a:spcPct val="100000"/>
              </a:lnSpc>
              <a:buFont typeface="Wingdings" panose="05000000000000000000" pitchFamily="2" charset="2"/>
              <a:buChar char="Ø"/>
            </a:pPr>
            <a:endParaRPr lang="it-IT" sz="1800" dirty="0">
              <a:solidFill>
                <a:srgbClr val="002060"/>
              </a:solidFill>
              <a:latin typeface="Luiss Sans" pitchFamily="2" charset="0"/>
              <a:cs typeface="Calibri" panose="020F0502020204030204" pitchFamily="34" charset="0"/>
            </a:endParaRPr>
          </a:p>
          <a:p>
            <a:pPr algn="just">
              <a:lnSpc>
                <a:spcPct val="100000"/>
              </a:lnSpc>
            </a:pPr>
            <a:endParaRPr lang="it-IT" sz="1800" dirty="0">
              <a:solidFill>
                <a:srgbClr val="002060"/>
              </a:solidFill>
              <a:latin typeface="Luiss Sans" pitchFamily="2" charset="0"/>
              <a:cs typeface="Calibri" panose="020F0502020204030204" pitchFamily="34" charset="0"/>
            </a:endParaRPr>
          </a:p>
          <a:p>
            <a:pPr algn="just">
              <a:lnSpc>
                <a:spcPct val="100000"/>
              </a:lnSpc>
            </a:pPr>
            <a:endParaRPr lang="it-IT" sz="1800" dirty="0">
              <a:solidFill>
                <a:srgbClr val="002060"/>
              </a:solidFill>
              <a:latin typeface="Luiss Sans" pitchFamily="2" charset="0"/>
              <a:cs typeface="Calibri" panose="020F0502020204030204" pitchFamily="34" charset="0"/>
            </a:endParaRPr>
          </a:p>
        </p:txBody>
      </p:sp>
      <p:sp>
        <p:nvSpPr>
          <p:cNvPr id="4" name="Rettangolo 3">
            <a:extLst>
              <a:ext uri="{FF2B5EF4-FFF2-40B4-BE49-F238E27FC236}">
                <a16:creationId xmlns:a16="http://schemas.microsoft.com/office/drawing/2014/main" id="{145CF512-64E8-4029-AD0C-7551D321BE64}"/>
              </a:ext>
            </a:extLst>
          </p:cNvPr>
          <p:cNvSpPr/>
          <p:nvPr/>
        </p:nvSpPr>
        <p:spPr>
          <a:xfrm>
            <a:off x="427174" y="146246"/>
            <a:ext cx="10979791" cy="430333"/>
          </a:xfrm>
          <a:prstGeom prst="rect">
            <a:avLst/>
          </a:prstGeom>
        </p:spPr>
        <p:txBody>
          <a:bodyPr vert="horz" lIns="91440" tIns="45720" rIns="91440" bIns="45720" rtlCol="0" anchor="t">
            <a:normAutofit fontScale="25000" lnSpcReduction="20000"/>
          </a:bodyPr>
          <a:lstStyle/>
          <a:p>
            <a:pPr>
              <a:lnSpc>
                <a:spcPct val="90000"/>
              </a:lnSpc>
              <a:spcBef>
                <a:spcPts val="1000"/>
              </a:spcBef>
            </a:pPr>
            <a:r>
              <a:rPr lang="it-IT" sz="8800" b="1" dirty="0">
                <a:solidFill>
                  <a:schemeClr val="tx2"/>
                </a:solidFill>
                <a:latin typeface="Luiss Sans"/>
                <a:cs typeface="Calibri" panose="020F0502020204030204" pitchFamily="34" charset="0"/>
              </a:rPr>
              <a:t>3. </a:t>
            </a:r>
            <a:r>
              <a:rPr lang="it-IT" sz="8800" b="1" dirty="0">
                <a:solidFill>
                  <a:srgbClr val="002060"/>
                </a:solidFill>
                <a:latin typeface="Luiss Sans"/>
                <a:cs typeface="Calibri" panose="020F0502020204030204" pitchFamily="34" charset="0"/>
              </a:rPr>
              <a:t>Tecnologie Digitali &amp; Disabilità &amp; Inclusione Lavorativa                                                            </a:t>
            </a:r>
            <a:r>
              <a:rPr lang="it-IT" sz="8000" b="1" dirty="0">
                <a:solidFill>
                  <a:srgbClr val="003A70"/>
                </a:solidFill>
                <a:latin typeface="Luiss Sans" pitchFamily="2" charset="0"/>
              </a:rPr>
              <a:t>3/4</a:t>
            </a:r>
            <a:endParaRPr lang="it-IT" sz="8000" b="1" dirty="0">
              <a:solidFill>
                <a:srgbClr val="002060"/>
              </a:solidFill>
              <a:latin typeface="Luiss Sans"/>
              <a:cs typeface="Calibri" panose="020F0502020204030204" pitchFamily="34" charset="0"/>
            </a:endParaRPr>
          </a:p>
          <a:p>
            <a:pPr>
              <a:lnSpc>
                <a:spcPct val="90000"/>
              </a:lnSpc>
              <a:spcBef>
                <a:spcPts val="1000"/>
              </a:spcBef>
            </a:pPr>
            <a:endParaRPr lang="it-IT" sz="8800" b="1" dirty="0">
              <a:solidFill>
                <a:srgbClr val="002060"/>
              </a:solidFill>
              <a:latin typeface="Luiss Sans"/>
              <a:cs typeface="Calibri" panose="020F0502020204030204" pitchFamily="34" charset="0"/>
            </a:endParaRPr>
          </a:p>
          <a:p>
            <a:pPr>
              <a:lnSpc>
                <a:spcPct val="90000"/>
              </a:lnSpc>
              <a:spcBef>
                <a:spcPts val="1000"/>
              </a:spcBef>
            </a:pPr>
            <a:r>
              <a:rPr lang="it-IT" sz="3200" b="1" dirty="0">
                <a:solidFill>
                  <a:schemeClr val="bg1"/>
                </a:solidFill>
                <a:latin typeface="Luiss Sans"/>
                <a:cs typeface="Calibri" panose="020F0502020204030204" pitchFamily="34" charset="0"/>
              </a:rPr>
              <a:t>							</a:t>
            </a:r>
            <a:endParaRPr lang="en-US" sz="3200" b="1" dirty="0">
              <a:solidFill>
                <a:schemeClr val="bg1"/>
              </a:solidFill>
              <a:latin typeface="Luiss Sans"/>
              <a:cs typeface="Calibri" panose="020F0502020204030204" pitchFamily="34" charset="0"/>
            </a:endParaRPr>
          </a:p>
        </p:txBody>
      </p:sp>
      <p:sp>
        <p:nvSpPr>
          <p:cNvPr id="2" name="Segnaposto numero diapositiva 1">
            <a:extLst>
              <a:ext uri="{FF2B5EF4-FFF2-40B4-BE49-F238E27FC236}">
                <a16:creationId xmlns:a16="http://schemas.microsoft.com/office/drawing/2014/main" id="{71B800E4-DE0B-4464-8CC3-BE7AEB6FA8F4}"/>
              </a:ext>
            </a:extLst>
          </p:cNvPr>
          <p:cNvSpPr>
            <a:spLocks noGrp="1"/>
          </p:cNvSpPr>
          <p:nvPr>
            <p:ph type="sldNum" sz="quarter" idx="12"/>
          </p:nvPr>
        </p:nvSpPr>
        <p:spPr/>
        <p:txBody>
          <a:bodyPr/>
          <a:lstStyle/>
          <a:p>
            <a:fld id="{7EC90317-67F8-40E5-AAD6-4B337B709EC6}" type="slidenum">
              <a:rPr lang="en-US" smtClean="0"/>
              <a:t>11</a:t>
            </a:fld>
            <a:endParaRPr lang="en-US"/>
          </a:p>
        </p:txBody>
      </p:sp>
      <p:sp>
        <p:nvSpPr>
          <p:cNvPr id="5" name="Rettangolo 4">
            <a:extLst>
              <a:ext uri="{FF2B5EF4-FFF2-40B4-BE49-F238E27FC236}">
                <a16:creationId xmlns:a16="http://schemas.microsoft.com/office/drawing/2014/main" id="{3662E21B-504B-433C-A972-FC9593260D73}"/>
              </a:ext>
            </a:extLst>
          </p:cNvPr>
          <p:cNvSpPr/>
          <p:nvPr/>
        </p:nvSpPr>
        <p:spPr>
          <a:xfrm>
            <a:off x="504737" y="511438"/>
            <a:ext cx="10979791" cy="6200316"/>
          </a:xfrm>
          <a:prstGeom prst="rect">
            <a:avLst/>
          </a:prstGeom>
        </p:spPr>
        <p:txBody>
          <a:bodyPr vert="horz" lIns="91440" tIns="45720" rIns="91440" bIns="45720" rtlCol="0" anchor="t">
            <a:noAutofit/>
          </a:bodyPr>
          <a:lstStyle/>
          <a:p>
            <a:pPr algn="just">
              <a:lnSpc>
                <a:spcPct val="90000"/>
              </a:lnSpc>
              <a:spcBef>
                <a:spcPct val="0"/>
              </a:spcBef>
            </a:pPr>
            <a:r>
              <a:rPr lang="it-IT" b="1" dirty="0">
                <a:solidFill>
                  <a:srgbClr val="003A70"/>
                </a:solidFill>
                <a:latin typeface="Luiss Sans" pitchFamily="2" charset="0"/>
              </a:rPr>
              <a:t>ESPERIENZE</a:t>
            </a:r>
          </a:p>
          <a:p>
            <a:pPr marL="285750" indent="-285750" algn="just">
              <a:lnSpc>
                <a:spcPct val="90000"/>
              </a:lnSpc>
              <a:spcBef>
                <a:spcPct val="0"/>
              </a:spcBef>
              <a:buFont typeface="Arial" panose="020B0604020202020204" pitchFamily="34" charset="0"/>
              <a:buChar char="•"/>
            </a:pPr>
            <a:r>
              <a:rPr lang="it-IT" u="sng" dirty="0">
                <a:solidFill>
                  <a:srgbClr val="003A70"/>
                </a:solidFill>
                <a:latin typeface="Luiss Sans" pitchFamily="2" charset="0"/>
              </a:rPr>
              <a:t>SETTORE PUBBLICO</a:t>
            </a:r>
          </a:p>
          <a:p>
            <a:pPr marL="285750" indent="-285750" algn="just">
              <a:lnSpc>
                <a:spcPct val="90000"/>
              </a:lnSpc>
              <a:spcBef>
                <a:spcPct val="0"/>
              </a:spcBef>
              <a:buFontTx/>
              <a:buChar char="-"/>
            </a:pPr>
            <a:r>
              <a:rPr lang="it-IT" b="1" dirty="0">
                <a:solidFill>
                  <a:srgbClr val="003A70"/>
                </a:solidFill>
                <a:latin typeface="Luiss Sans" pitchFamily="2" charset="0"/>
              </a:rPr>
              <a:t>Servizio Passpartout di Torino</a:t>
            </a:r>
            <a:r>
              <a:rPr lang="it-IT" dirty="0">
                <a:solidFill>
                  <a:srgbClr val="003A70"/>
                </a:solidFill>
                <a:latin typeface="Luiss Sans" pitchFamily="2" charset="0"/>
              </a:rPr>
              <a:t>: promuove importanti iniziative supportando l’inclusione lavorativa delle </a:t>
            </a:r>
            <a:r>
              <a:rPr lang="it-IT" dirty="0" err="1">
                <a:solidFill>
                  <a:srgbClr val="003A70"/>
                </a:solidFill>
                <a:latin typeface="Luiss Sans" pitchFamily="2" charset="0"/>
              </a:rPr>
              <a:t>PcD</a:t>
            </a:r>
            <a:r>
              <a:rPr lang="it-IT" dirty="0">
                <a:solidFill>
                  <a:srgbClr val="003A70"/>
                </a:solidFill>
                <a:latin typeface="Luiss Sans" pitchFamily="2" charset="0"/>
              </a:rPr>
              <a:t> attraverso le tecnologie, come il progetto </a:t>
            </a:r>
            <a:r>
              <a:rPr lang="it-IT" dirty="0" err="1">
                <a:solidFill>
                  <a:srgbClr val="003A70"/>
                </a:solidFill>
                <a:latin typeface="Luiss Sans" pitchFamily="2" charset="0"/>
              </a:rPr>
              <a:t>Volonwrite</a:t>
            </a:r>
            <a:r>
              <a:rPr lang="it-IT" dirty="0">
                <a:solidFill>
                  <a:srgbClr val="003A70"/>
                </a:solidFill>
                <a:latin typeface="Luiss Sans" pitchFamily="2" charset="0"/>
              </a:rPr>
              <a:t> o lo youtuber </a:t>
            </a:r>
            <a:r>
              <a:rPr lang="it-IT" dirty="0" err="1">
                <a:solidFill>
                  <a:srgbClr val="003A70"/>
                </a:solidFill>
                <a:latin typeface="Luiss Sans" pitchFamily="2" charset="0"/>
              </a:rPr>
              <a:t>Ariodb</a:t>
            </a:r>
            <a:r>
              <a:rPr lang="it-IT" dirty="0">
                <a:solidFill>
                  <a:srgbClr val="003A70"/>
                </a:solidFill>
                <a:latin typeface="Luiss Sans" pitchFamily="2" charset="0"/>
              </a:rPr>
              <a:t>.</a:t>
            </a:r>
          </a:p>
          <a:p>
            <a:pPr marL="285750" indent="-285750" algn="just">
              <a:lnSpc>
                <a:spcPct val="90000"/>
              </a:lnSpc>
              <a:spcBef>
                <a:spcPct val="0"/>
              </a:spcBef>
              <a:buFontTx/>
              <a:buChar char="-"/>
            </a:pPr>
            <a:r>
              <a:rPr lang="it-IT" dirty="0">
                <a:solidFill>
                  <a:srgbClr val="003A70"/>
                </a:solidFill>
                <a:latin typeface="Luiss Sans" pitchFamily="2" charset="0"/>
              </a:rPr>
              <a:t> </a:t>
            </a:r>
            <a:r>
              <a:rPr lang="it-IT" b="1" dirty="0" err="1">
                <a:solidFill>
                  <a:srgbClr val="003A70"/>
                </a:solidFill>
                <a:latin typeface="Luiss Sans" pitchFamily="2" charset="0"/>
              </a:rPr>
              <a:t>Videotutorial</a:t>
            </a:r>
            <a:r>
              <a:rPr lang="it-IT" dirty="0">
                <a:solidFill>
                  <a:srgbClr val="003A70"/>
                </a:solidFill>
                <a:latin typeface="Luiss Sans" pitchFamily="2" charset="0"/>
              </a:rPr>
              <a:t>: realizzato da ragazzi con disabilità intellettiva lieve dei servizi diurni valsusini col Sistema bibliotecario della Val di Susa per promuovere l’utilizzo della biblioteca online.</a:t>
            </a:r>
          </a:p>
          <a:p>
            <a:pPr marL="285750" indent="-285750" algn="just">
              <a:lnSpc>
                <a:spcPct val="90000"/>
              </a:lnSpc>
              <a:spcBef>
                <a:spcPct val="0"/>
              </a:spcBef>
              <a:buFontTx/>
              <a:buChar char="-"/>
            </a:pPr>
            <a:r>
              <a:rPr lang="it-IT" dirty="0">
                <a:solidFill>
                  <a:srgbClr val="003A70"/>
                </a:solidFill>
                <a:latin typeface="Luiss Sans" pitchFamily="2" charset="0"/>
              </a:rPr>
              <a:t> Progetto europeo B4 – Breaking </a:t>
            </a:r>
            <a:r>
              <a:rPr lang="it-IT" dirty="0" err="1">
                <a:solidFill>
                  <a:srgbClr val="003A70"/>
                </a:solidFill>
                <a:latin typeface="Luiss Sans" pitchFamily="2" charset="0"/>
              </a:rPr>
              <a:t>Barriers</a:t>
            </a:r>
            <a:r>
              <a:rPr lang="it-IT" dirty="0">
                <a:solidFill>
                  <a:srgbClr val="003A70"/>
                </a:solidFill>
                <a:latin typeface="Luiss Sans" pitchFamily="2" charset="0"/>
              </a:rPr>
              <a:t> And Building Bridges 2020-2022 (Capofila Università di Siviglia): elabora nuovi percorsi formativi e nuovi strumenti, soprattutto digitali, che permettano alle persone con disabilità intellettiva di sentirsi cittadini attivi e promuovere progetti di impegno civico su tematiche quali la sostenibilità ambientale, i 17 </a:t>
            </a:r>
            <a:r>
              <a:rPr lang="it-IT" dirty="0" err="1">
                <a:solidFill>
                  <a:srgbClr val="003A70"/>
                </a:solidFill>
                <a:latin typeface="Luiss Sans" pitchFamily="2" charset="0"/>
              </a:rPr>
              <a:t>SDGs</a:t>
            </a:r>
            <a:r>
              <a:rPr lang="it-IT" dirty="0">
                <a:solidFill>
                  <a:srgbClr val="003A70"/>
                </a:solidFill>
                <a:latin typeface="Luiss Sans" pitchFamily="2" charset="0"/>
              </a:rPr>
              <a:t> e i diritti umani.</a:t>
            </a:r>
          </a:p>
          <a:p>
            <a:pPr marL="285750" indent="-285750" algn="just">
              <a:lnSpc>
                <a:spcPct val="90000"/>
              </a:lnSpc>
              <a:spcBef>
                <a:spcPct val="0"/>
              </a:spcBef>
              <a:buFontTx/>
              <a:buChar char="-"/>
            </a:pPr>
            <a:r>
              <a:rPr lang="it-IT" dirty="0">
                <a:solidFill>
                  <a:srgbClr val="003A70"/>
                </a:solidFill>
                <a:latin typeface="Luiss Sans" pitchFamily="2" charset="0"/>
              </a:rPr>
              <a:t>… … …</a:t>
            </a:r>
          </a:p>
          <a:p>
            <a:pPr marL="285750" indent="-285750" algn="just">
              <a:lnSpc>
                <a:spcPct val="90000"/>
              </a:lnSpc>
              <a:spcBef>
                <a:spcPct val="0"/>
              </a:spcBef>
              <a:buFont typeface="Arial" panose="020B0604020202020204" pitchFamily="34" charset="0"/>
              <a:buChar char="•"/>
            </a:pPr>
            <a:r>
              <a:rPr lang="it-IT" dirty="0">
                <a:solidFill>
                  <a:srgbClr val="003A70"/>
                </a:solidFill>
                <a:latin typeface="Luiss Sans" pitchFamily="2" charset="0"/>
              </a:rPr>
              <a:t> </a:t>
            </a:r>
            <a:r>
              <a:rPr lang="it-IT" u="sng" dirty="0">
                <a:solidFill>
                  <a:srgbClr val="003A70"/>
                </a:solidFill>
                <a:latin typeface="Luiss Sans" pitchFamily="2" charset="0"/>
              </a:rPr>
              <a:t>SETTORE PRIVATO</a:t>
            </a:r>
          </a:p>
          <a:p>
            <a:pPr marL="285750" indent="-285750" algn="just">
              <a:lnSpc>
                <a:spcPct val="90000"/>
              </a:lnSpc>
              <a:spcBef>
                <a:spcPct val="0"/>
              </a:spcBef>
              <a:buFontTx/>
              <a:buChar char="-"/>
            </a:pPr>
            <a:r>
              <a:rPr lang="it-IT" b="1" dirty="0">
                <a:solidFill>
                  <a:srgbClr val="003A70"/>
                </a:solidFill>
                <a:latin typeface="Luiss Sans" pitchFamily="2" charset="0"/>
              </a:rPr>
              <a:t>JOB Stations</a:t>
            </a:r>
            <a:r>
              <a:rPr lang="it-IT" dirty="0">
                <a:solidFill>
                  <a:srgbClr val="003A70"/>
                </a:solidFill>
                <a:latin typeface="Luiss Sans" pitchFamily="2" charset="0"/>
              </a:rPr>
              <a:t>: Promosso nel 2012 da Fondazione Italiana Accenture e Progetto Itaca allo scopo di raccogliere soluzioni in grado di favorire l’inserimento in azienda di persone con disabilità. </a:t>
            </a:r>
          </a:p>
          <a:p>
            <a:pPr marL="285750" indent="-285750" algn="just">
              <a:lnSpc>
                <a:spcPct val="90000"/>
              </a:lnSpc>
              <a:spcBef>
                <a:spcPct val="0"/>
              </a:spcBef>
              <a:buFontTx/>
              <a:buChar char="-"/>
            </a:pPr>
            <a:r>
              <a:rPr lang="it-IT" b="1" dirty="0">
                <a:solidFill>
                  <a:srgbClr val="003A70"/>
                </a:solidFill>
                <a:latin typeface="Luiss Sans" pitchFamily="2" charset="0"/>
              </a:rPr>
              <a:t>Microsoft</a:t>
            </a:r>
            <a:r>
              <a:rPr lang="it-IT" dirty="0">
                <a:solidFill>
                  <a:srgbClr val="003A70"/>
                </a:solidFill>
                <a:latin typeface="Luiss Sans" pitchFamily="2" charset="0"/>
              </a:rPr>
              <a:t>: Percorso quinquennale per colmare il «</a:t>
            </a:r>
            <a:r>
              <a:rPr lang="it-IT" dirty="0" err="1">
                <a:solidFill>
                  <a:srgbClr val="003A70"/>
                </a:solidFill>
                <a:latin typeface="Luiss Sans" pitchFamily="2" charset="0"/>
              </a:rPr>
              <a:t>Disability</a:t>
            </a:r>
            <a:r>
              <a:rPr lang="it-IT" dirty="0">
                <a:solidFill>
                  <a:srgbClr val="003A70"/>
                </a:solidFill>
                <a:latin typeface="Luiss Sans" pitchFamily="2" charset="0"/>
              </a:rPr>
              <a:t> Divide», su tre ambiti, ossia formazione, lavoro e tecnologia accessibile, prevedendo anche un fondo nell’ambito di </a:t>
            </a:r>
            <a:r>
              <a:rPr lang="it-IT" i="1" dirty="0">
                <a:solidFill>
                  <a:srgbClr val="003A70"/>
                </a:solidFill>
                <a:latin typeface="Luiss Sans" pitchFamily="2" charset="0"/>
              </a:rPr>
              <a:t>AI for Accessibility </a:t>
            </a:r>
            <a:r>
              <a:rPr lang="it-IT" dirty="0">
                <a:solidFill>
                  <a:srgbClr val="003A70"/>
                </a:solidFill>
                <a:latin typeface="Luiss Sans" pitchFamily="2" charset="0"/>
              </a:rPr>
              <a:t>per supportare all’utilizzo delle tecnologie assistive.</a:t>
            </a:r>
          </a:p>
          <a:p>
            <a:pPr marL="285750" indent="-285750" algn="just">
              <a:lnSpc>
                <a:spcPct val="90000"/>
              </a:lnSpc>
              <a:spcBef>
                <a:spcPct val="0"/>
              </a:spcBef>
              <a:buFontTx/>
              <a:buChar char="-"/>
            </a:pPr>
            <a:r>
              <a:rPr lang="it-IT" b="1" dirty="0">
                <a:solidFill>
                  <a:srgbClr val="003A70"/>
                </a:solidFill>
                <a:latin typeface="Luiss Sans" pitchFamily="2" charset="0"/>
              </a:rPr>
              <a:t>Huawei</a:t>
            </a:r>
            <a:r>
              <a:rPr lang="it-IT" dirty="0">
                <a:solidFill>
                  <a:srgbClr val="003A70"/>
                </a:solidFill>
                <a:latin typeface="Luiss Sans" pitchFamily="2" charset="0"/>
              </a:rPr>
              <a:t>: Implementa i programmi ‘Skills on </a:t>
            </a:r>
            <a:r>
              <a:rPr lang="it-IT" dirty="0" err="1">
                <a:solidFill>
                  <a:srgbClr val="003A70"/>
                </a:solidFill>
                <a:latin typeface="Luiss Sans" pitchFamily="2" charset="0"/>
              </a:rPr>
              <a:t>Wheels</a:t>
            </a:r>
            <a:r>
              <a:rPr lang="it-IT" dirty="0">
                <a:solidFill>
                  <a:srgbClr val="003A70"/>
                </a:solidFill>
                <a:latin typeface="Luiss Sans" pitchFamily="2" charset="0"/>
              </a:rPr>
              <a:t>’ e ‘</a:t>
            </a:r>
            <a:r>
              <a:rPr lang="it-IT" dirty="0" err="1">
                <a:solidFill>
                  <a:srgbClr val="003A70"/>
                </a:solidFill>
                <a:latin typeface="Luiss Sans" pitchFamily="2" charset="0"/>
              </a:rPr>
              <a:t>Connecting</a:t>
            </a:r>
            <a:r>
              <a:rPr lang="it-IT" dirty="0">
                <a:solidFill>
                  <a:srgbClr val="003A70"/>
                </a:solidFill>
                <a:latin typeface="Luiss Sans" pitchFamily="2" charset="0"/>
              </a:rPr>
              <a:t> Schools’ in oltre 200 scuole in tutto il mondo, rendendoli accessibili ad oltre 60.000 persone con quattro aree strategiche, quali </a:t>
            </a:r>
            <a:r>
              <a:rPr lang="it-IT" i="1" dirty="0">
                <a:solidFill>
                  <a:srgbClr val="003A70"/>
                </a:solidFill>
                <a:latin typeface="Luiss Sans" pitchFamily="2" charset="0"/>
              </a:rPr>
              <a:t>inclusione digitale</a:t>
            </a:r>
            <a:r>
              <a:rPr lang="it-IT" dirty="0">
                <a:solidFill>
                  <a:srgbClr val="003A70"/>
                </a:solidFill>
                <a:latin typeface="Luiss Sans" pitchFamily="2" charset="0"/>
              </a:rPr>
              <a:t>, sicurezza e affidabilità, protezione ambientale e creazione di un ecosistema sano e armonioso e ispirato alla sostenibilità.</a:t>
            </a:r>
          </a:p>
          <a:p>
            <a:pPr marL="285750" indent="-285750" algn="just">
              <a:lnSpc>
                <a:spcPct val="90000"/>
              </a:lnSpc>
              <a:spcBef>
                <a:spcPct val="0"/>
              </a:spcBef>
              <a:buFontTx/>
              <a:buChar char="-"/>
            </a:pPr>
            <a:r>
              <a:rPr lang="it-IT" b="1" dirty="0">
                <a:solidFill>
                  <a:srgbClr val="003A70"/>
                </a:solidFill>
                <a:latin typeface="Luiss Sans" pitchFamily="2" charset="0"/>
              </a:rPr>
              <a:t>Elior Group</a:t>
            </a:r>
            <a:r>
              <a:rPr lang="it-IT" dirty="0">
                <a:solidFill>
                  <a:srgbClr val="003A70"/>
                </a:solidFill>
                <a:latin typeface="Luiss Sans" pitchFamily="2" charset="0"/>
              </a:rPr>
              <a:t>:  Creazione di un ambiente di lavoro all’interno dell’azienda (</a:t>
            </a:r>
            <a:r>
              <a:rPr lang="it-IT" i="1" dirty="0">
                <a:solidFill>
                  <a:srgbClr val="003A70"/>
                </a:solidFill>
                <a:latin typeface="Luiss Sans" pitchFamily="2" charset="0"/>
              </a:rPr>
              <a:t>training </a:t>
            </a:r>
            <a:r>
              <a:rPr lang="it-IT" i="1" dirty="0" err="1">
                <a:solidFill>
                  <a:srgbClr val="003A70"/>
                </a:solidFill>
                <a:latin typeface="Luiss Sans" pitchFamily="2" charset="0"/>
              </a:rPr>
              <a:t>island</a:t>
            </a:r>
            <a:r>
              <a:rPr lang="it-IT" dirty="0">
                <a:solidFill>
                  <a:srgbClr val="003A70"/>
                </a:solidFill>
                <a:latin typeface="Luiss Sans" pitchFamily="2" charset="0"/>
              </a:rPr>
              <a:t>) nel quale le </a:t>
            </a:r>
            <a:r>
              <a:rPr lang="it-IT" dirty="0" err="1">
                <a:solidFill>
                  <a:srgbClr val="003A70"/>
                </a:solidFill>
                <a:latin typeface="Luiss Sans" pitchFamily="2" charset="0"/>
              </a:rPr>
              <a:t>PcD</a:t>
            </a:r>
            <a:r>
              <a:rPr lang="it-IT" dirty="0">
                <a:solidFill>
                  <a:srgbClr val="003A70"/>
                </a:solidFill>
                <a:latin typeface="Luiss Sans" pitchFamily="2" charset="0"/>
              </a:rPr>
              <a:t> acquisiscono specifiche abilità e competenze funzionali sperimentando un ambiente di lavoro reale. </a:t>
            </a:r>
          </a:p>
          <a:p>
            <a:pPr marL="285750" indent="-285750" algn="just">
              <a:lnSpc>
                <a:spcPct val="90000"/>
              </a:lnSpc>
              <a:spcBef>
                <a:spcPct val="0"/>
              </a:spcBef>
              <a:buFontTx/>
              <a:buChar char="-"/>
            </a:pPr>
            <a:r>
              <a:rPr lang="it-IT" b="1" dirty="0" err="1">
                <a:solidFill>
                  <a:srgbClr val="003A70"/>
                </a:solidFill>
                <a:latin typeface="Luiss Sans" pitchFamily="2" charset="0"/>
              </a:rPr>
              <a:t>Soc</a:t>
            </a:r>
            <a:r>
              <a:rPr lang="it-IT" b="1" dirty="0">
                <a:solidFill>
                  <a:srgbClr val="003A70"/>
                </a:solidFill>
                <a:latin typeface="Luiss Sans" pitchFamily="2" charset="0"/>
              </a:rPr>
              <a:t>. Coop. </a:t>
            </a:r>
            <a:r>
              <a:rPr lang="it-IT" b="1" dirty="0" err="1">
                <a:solidFill>
                  <a:srgbClr val="003A70"/>
                </a:solidFill>
                <a:latin typeface="Luiss Sans" pitchFamily="2" charset="0"/>
              </a:rPr>
              <a:t>Whynot</a:t>
            </a:r>
            <a:r>
              <a:rPr lang="it-IT" dirty="0">
                <a:solidFill>
                  <a:srgbClr val="003A70"/>
                </a:solidFill>
                <a:latin typeface="Luiss Sans" pitchFamily="2" charset="0"/>
              </a:rPr>
              <a:t>: realizza isole formative in cui si lavora a stretto contatto con le aziende e costruendo una relazione con loro e col territorio.</a:t>
            </a:r>
          </a:p>
          <a:p>
            <a:pPr algn="just">
              <a:lnSpc>
                <a:spcPct val="90000"/>
              </a:lnSpc>
              <a:spcBef>
                <a:spcPct val="0"/>
              </a:spcBef>
            </a:pPr>
            <a:endParaRPr lang="it-IT" dirty="0">
              <a:solidFill>
                <a:srgbClr val="003A70"/>
              </a:solidFill>
              <a:latin typeface="Luiss Sans" pitchFamily="2" charset="0"/>
            </a:endParaRPr>
          </a:p>
        </p:txBody>
      </p:sp>
    </p:spTree>
    <p:extLst>
      <p:ext uri="{BB962C8B-B14F-4D97-AF65-F5344CB8AC3E}">
        <p14:creationId xmlns:p14="http://schemas.microsoft.com/office/powerpoint/2010/main" val="3933506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687CC7AD-CE63-4E2B-ADA5-C271A7FB74A6}"/>
              </a:ext>
            </a:extLst>
          </p:cNvPr>
          <p:cNvSpPr txBox="1">
            <a:spLocks/>
          </p:cNvSpPr>
          <p:nvPr/>
        </p:nvSpPr>
        <p:spPr>
          <a:xfrm>
            <a:off x="504737" y="1113201"/>
            <a:ext cx="11182526" cy="583512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endParaRPr lang="it-IT" sz="1800" dirty="0">
              <a:solidFill>
                <a:srgbClr val="002060"/>
              </a:solidFill>
              <a:latin typeface="Luiss Sans" pitchFamily="2" charset="0"/>
              <a:cs typeface="Calibri" panose="020F0502020204030204" pitchFamily="34" charset="0"/>
            </a:endParaRPr>
          </a:p>
          <a:p>
            <a:pPr algn="just">
              <a:lnSpc>
                <a:spcPct val="100000"/>
              </a:lnSpc>
            </a:pPr>
            <a:endParaRPr lang="it-IT" sz="1800" dirty="0">
              <a:solidFill>
                <a:srgbClr val="002060"/>
              </a:solidFill>
              <a:latin typeface="Luiss Sans" pitchFamily="2" charset="0"/>
              <a:cs typeface="Calibri" panose="020F0502020204030204" pitchFamily="34" charset="0"/>
            </a:endParaRPr>
          </a:p>
          <a:p>
            <a:pPr marL="285750" indent="-285750" algn="just">
              <a:lnSpc>
                <a:spcPct val="100000"/>
              </a:lnSpc>
              <a:buFont typeface="Wingdings" panose="05000000000000000000" pitchFamily="2" charset="2"/>
              <a:buChar char="Ø"/>
            </a:pPr>
            <a:endParaRPr lang="it-IT" sz="1800" dirty="0">
              <a:solidFill>
                <a:srgbClr val="002060"/>
              </a:solidFill>
              <a:latin typeface="Luiss Sans" pitchFamily="2" charset="0"/>
              <a:cs typeface="Calibri" panose="020F0502020204030204" pitchFamily="34" charset="0"/>
            </a:endParaRPr>
          </a:p>
          <a:p>
            <a:pPr algn="just">
              <a:lnSpc>
                <a:spcPct val="100000"/>
              </a:lnSpc>
            </a:pPr>
            <a:endParaRPr lang="it-IT" sz="1800" dirty="0">
              <a:solidFill>
                <a:srgbClr val="002060"/>
              </a:solidFill>
              <a:latin typeface="Luiss Sans" pitchFamily="2" charset="0"/>
              <a:cs typeface="Calibri" panose="020F0502020204030204" pitchFamily="34" charset="0"/>
            </a:endParaRPr>
          </a:p>
          <a:p>
            <a:pPr algn="just">
              <a:lnSpc>
                <a:spcPct val="100000"/>
              </a:lnSpc>
            </a:pPr>
            <a:endParaRPr lang="it-IT" sz="1800" dirty="0">
              <a:solidFill>
                <a:srgbClr val="002060"/>
              </a:solidFill>
              <a:latin typeface="Luiss Sans" pitchFamily="2" charset="0"/>
              <a:cs typeface="Calibri" panose="020F0502020204030204" pitchFamily="34" charset="0"/>
            </a:endParaRPr>
          </a:p>
        </p:txBody>
      </p:sp>
      <p:sp>
        <p:nvSpPr>
          <p:cNvPr id="4" name="Rettangolo 3">
            <a:extLst>
              <a:ext uri="{FF2B5EF4-FFF2-40B4-BE49-F238E27FC236}">
                <a16:creationId xmlns:a16="http://schemas.microsoft.com/office/drawing/2014/main" id="{145CF512-64E8-4029-AD0C-7551D321BE64}"/>
              </a:ext>
            </a:extLst>
          </p:cNvPr>
          <p:cNvSpPr/>
          <p:nvPr/>
        </p:nvSpPr>
        <p:spPr>
          <a:xfrm>
            <a:off x="504736" y="91807"/>
            <a:ext cx="10979791" cy="430333"/>
          </a:xfrm>
          <a:prstGeom prst="rect">
            <a:avLst/>
          </a:prstGeom>
        </p:spPr>
        <p:txBody>
          <a:bodyPr vert="horz" lIns="91440" tIns="45720" rIns="91440" bIns="45720" rtlCol="0" anchor="t">
            <a:normAutofit fontScale="25000" lnSpcReduction="20000"/>
          </a:bodyPr>
          <a:lstStyle/>
          <a:p>
            <a:pPr>
              <a:lnSpc>
                <a:spcPct val="90000"/>
              </a:lnSpc>
              <a:spcBef>
                <a:spcPts val="1000"/>
              </a:spcBef>
            </a:pPr>
            <a:r>
              <a:rPr lang="it-IT" sz="8800" b="1" dirty="0">
                <a:solidFill>
                  <a:schemeClr val="tx2"/>
                </a:solidFill>
                <a:latin typeface="Luiss Sans"/>
                <a:cs typeface="Calibri" panose="020F0502020204030204" pitchFamily="34" charset="0"/>
              </a:rPr>
              <a:t>3. </a:t>
            </a:r>
            <a:r>
              <a:rPr lang="it-IT" sz="8800" b="1" dirty="0">
                <a:solidFill>
                  <a:srgbClr val="002060"/>
                </a:solidFill>
                <a:latin typeface="Luiss Sans"/>
                <a:cs typeface="Calibri" panose="020F0502020204030204" pitchFamily="34" charset="0"/>
              </a:rPr>
              <a:t>Tecnologie Digitali &amp; Disabilità &amp; Inclusione Lavorativa                                                            </a:t>
            </a:r>
            <a:r>
              <a:rPr lang="it-IT" sz="8000" b="1" dirty="0">
                <a:solidFill>
                  <a:srgbClr val="003A70"/>
                </a:solidFill>
                <a:latin typeface="Luiss Sans" pitchFamily="2" charset="0"/>
                <a:cs typeface="Calibri" panose="020F0502020204030204" pitchFamily="34" charset="0"/>
              </a:rPr>
              <a:t>4</a:t>
            </a:r>
            <a:r>
              <a:rPr lang="it-IT" sz="8000" b="1" dirty="0">
                <a:solidFill>
                  <a:srgbClr val="003A70"/>
                </a:solidFill>
                <a:latin typeface="Luiss Sans" pitchFamily="2" charset="0"/>
              </a:rPr>
              <a:t>/4</a:t>
            </a:r>
            <a:endParaRPr lang="it-IT" sz="8000" b="1" dirty="0">
              <a:solidFill>
                <a:srgbClr val="002060"/>
              </a:solidFill>
              <a:latin typeface="Luiss Sans"/>
              <a:cs typeface="Calibri" panose="020F0502020204030204" pitchFamily="34" charset="0"/>
            </a:endParaRPr>
          </a:p>
          <a:p>
            <a:pPr>
              <a:lnSpc>
                <a:spcPct val="90000"/>
              </a:lnSpc>
              <a:spcBef>
                <a:spcPts val="1000"/>
              </a:spcBef>
            </a:pPr>
            <a:endParaRPr lang="it-IT" sz="8800" b="1" dirty="0">
              <a:solidFill>
                <a:srgbClr val="002060"/>
              </a:solidFill>
              <a:latin typeface="Luiss Sans"/>
              <a:cs typeface="Calibri" panose="020F0502020204030204" pitchFamily="34" charset="0"/>
            </a:endParaRPr>
          </a:p>
          <a:p>
            <a:pPr>
              <a:lnSpc>
                <a:spcPct val="90000"/>
              </a:lnSpc>
              <a:spcBef>
                <a:spcPts val="1000"/>
              </a:spcBef>
            </a:pPr>
            <a:r>
              <a:rPr lang="it-IT" sz="3200" b="1" dirty="0">
                <a:solidFill>
                  <a:schemeClr val="bg1"/>
                </a:solidFill>
                <a:latin typeface="Luiss Sans"/>
                <a:cs typeface="Calibri" panose="020F0502020204030204" pitchFamily="34" charset="0"/>
              </a:rPr>
              <a:t>							</a:t>
            </a:r>
            <a:endParaRPr lang="en-US" sz="3200" b="1" dirty="0">
              <a:solidFill>
                <a:schemeClr val="bg1"/>
              </a:solidFill>
              <a:latin typeface="Luiss Sans"/>
              <a:cs typeface="Calibri" panose="020F0502020204030204" pitchFamily="34" charset="0"/>
            </a:endParaRPr>
          </a:p>
        </p:txBody>
      </p:sp>
      <p:sp>
        <p:nvSpPr>
          <p:cNvPr id="2" name="Segnaposto numero diapositiva 1">
            <a:extLst>
              <a:ext uri="{FF2B5EF4-FFF2-40B4-BE49-F238E27FC236}">
                <a16:creationId xmlns:a16="http://schemas.microsoft.com/office/drawing/2014/main" id="{71B800E4-DE0B-4464-8CC3-BE7AEB6FA8F4}"/>
              </a:ext>
            </a:extLst>
          </p:cNvPr>
          <p:cNvSpPr>
            <a:spLocks noGrp="1"/>
          </p:cNvSpPr>
          <p:nvPr>
            <p:ph type="sldNum" sz="quarter" idx="12"/>
          </p:nvPr>
        </p:nvSpPr>
        <p:spPr/>
        <p:txBody>
          <a:bodyPr/>
          <a:lstStyle/>
          <a:p>
            <a:fld id="{7EC90317-67F8-40E5-AAD6-4B337B709EC6}" type="slidenum">
              <a:rPr lang="en-US" smtClean="0"/>
              <a:t>12</a:t>
            </a:fld>
            <a:endParaRPr lang="en-US"/>
          </a:p>
        </p:txBody>
      </p:sp>
      <p:sp>
        <p:nvSpPr>
          <p:cNvPr id="5" name="Rettangolo 4">
            <a:extLst>
              <a:ext uri="{FF2B5EF4-FFF2-40B4-BE49-F238E27FC236}">
                <a16:creationId xmlns:a16="http://schemas.microsoft.com/office/drawing/2014/main" id="{3662E21B-504B-433C-A972-FC9593260D73}"/>
              </a:ext>
            </a:extLst>
          </p:cNvPr>
          <p:cNvSpPr/>
          <p:nvPr/>
        </p:nvSpPr>
        <p:spPr>
          <a:xfrm>
            <a:off x="504737" y="361412"/>
            <a:ext cx="10979791" cy="6178676"/>
          </a:xfrm>
          <a:prstGeom prst="rect">
            <a:avLst/>
          </a:prstGeom>
        </p:spPr>
        <p:txBody>
          <a:bodyPr vert="horz" lIns="91440" tIns="45720" rIns="91440" bIns="45720" rtlCol="0" anchor="t">
            <a:noAutofit/>
          </a:bodyPr>
          <a:lstStyle/>
          <a:p>
            <a:pPr algn="just">
              <a:lnSpc>
                <a:spcPct val="90000"/>
              </a:lnSpc>
              <a:spcBef>
                <a:spcPct val="0"/>
              </a:spcBef>
            </a:pPr>
            <a:r>
              <a:rPr lang="it-IT" b="1" dirty="0">
                <a:solidFill>
                  <a:srgbClr val="003A70"/>
                </a:solidFill>
                <a:latin typeface="Luiss Sans" pitchFamily="2" charset="0"/>
              </a:rPr>
              <a:t>ESPERIENZE</a:t>
            </a:r>
          </a:p>
          <a:p>
            <a:pPr marL="285750" indent="-285750" algn="just">
              <a:lnSpc>
                <a:spcPct val="90000"/>
              </a:lnSpc>
              <a:spcBef>
                <a:spcPct val="0"/>
              </a:spcBef>
              <a:buFont typeface="Arial" panose="020B0604020202020204" pitchFamily="34" charset="0"/>
              <a:buChar char="•"/>
            </a:pPr>
            <a:r>
              <a:rPr lang="it-IT" u="sng" dirty="0">
                <a:solidFill>
                  <a:srgbClr val="003A70"/>
                </a:solidFill>
                <a:latin typeface="Luiss Sans" pitchFamily="2" charset="0"/>
              </a:rPr>
              <a:t>SETTORE PRIVATO</a:t>
            </a:r>
          </a:p>
          <a:p>
            <a:pPr marL="285750" indent="-285750" algn="just">
              <a:lnSpc>
                <a:spcPct val="90000"/>
              </a:lnSpc>
              <a:spcBef>
                <a:spcPct val="0"/>
              </a:spcBef>
              <a:buFontTx/>
              <a:buChar char="-"/>
            </a:pPr>
            <a:r>
              <a:rPr lang="it-IT" b="1" dirty="0">
                <a:solidFill>
                  <a:srgbClr val="003A70"/>
                </a:solidFill>
                <a:latin typeface="Luiss Sans" pitchFamily="2" charset="0"/>
              </a:rPr>
              <a:t>Wall2Wall</a:t>
            </a:r>
            <a:r>
              <a:rPr lang="it-IT" dirty="0">
                <a:solidFill>
                  <a:srgbClr val="003A70"/>
                </a:solidFill>
                <a:latin typeface="Luiss Sans" pitchFamily="2" charset="0"/>
              </a:rPr>
              <a:t>: Collaborazione tra L’Oréal e </a:t>
            </a:r>
            <a:r>
              <a:rPr lang="it-IT" dirty="0" err="1">
                <a:solidFill>
                  <a:srgbClr val="003A70"/>
                </a:solidFill>
                <a:latin typeface="Luiss Sans" pitchFamily="2" charset="0"/>
              </a:rPr>
              <a:t>Valemour</a:t>
            </a:r>
            <a:r>
              <a:rPr lang="it-IT" dirty="0">
                <a:solidFill>
                  <a:srgbClr val="003A70"/>
                </a:solidFill>
                <a:latin typeface="Luiss Sans" pitchFamily="2" charset="0"/>
              </a:rPr>
              <a:t> con l’obiettivo di formare al lavoro i ragazzi con disabilità per raggiungere la più ampia autonomia e indipendenza personale.</a:t>
            </a:r>
          </a:p>
          <a:p>
            <a:pPr marL="285750" indent="-285750" algn="just">
              <a:lnSpc>
                <a:spcPct val="90000"/>
              </a:lnSpc>
              <a:spcBef>
                <a:spcPct val="0"/>
              </a:spcBef>
              <a:buFontTx/>
              <a:buChar char="-"/>
            </a:pPr>
            <a:r>
              <a:rPr lang="it-IT" b="1" dirty="0" err="1">
                <a:solidFill>
                  <a:srgbClr val="003A70"/>
                </a:solidFill>
                <a:latin typeface="Luiss Sans" pitchFamily="2" charset="0"/>
              </a:rPr>
              <a:t>Ranstad</a:t>
            </a:r>
            <a:r>
              <a:rPr lang="it-IT" dirty="0">
                <a:solidFill>
                  <a:srgbClr val="003A70"/>
                </a:solidFill>
                <a:latin typeface="Luiss Sans" pitchFamily="2" charset="0"/>
              </a:rPr>
              <a:t>: Realizza ‘</a:t>
            </a:r>
            <a:r>
              <a:rPr lang="it-IT" dirty="0" err="1">
                <a:solidFill>
                  <a:srgbClr val="003A70"/>
                </a:solidFill>
                <a:latin typeface="Luiss Sans" pitchFamily="2" charset="0"/>
              </a:rPr>
              <a:t>Specialty</a:t>
            </a:r>
            <a:r>
              <a:rPr lang="it-IT" dirty="0">
                <a:solidFill>
                  <a:srgbClr val="003A70"/>
                </a:solidFill>
                <a:latin typeface="Luiss Sans" pitchFamily="2" charset="0"/>
              </a:rPr>
              <a:t> </a:t>
            </a:r>
            <a:r>
              <a:rPr lang="it-IT" dirty="0" err="1">
                <a:solidFill>
                  <a:srgbClr val="003A70"/>
                </a:solidFill>
                <a:latin typeface="Luiss Sans" pitchFamily="2" charset="0"/>
              </a:rPr>
              <a:t>Hopportunities</a:t>
            </a:r>
            <a:r>
              <a:rPr lang="it-IT" dirty="0">
                <a:solidFill>
                  <a:srgbClr val="003A70"/>
                </a:solidFill>
                <a:latin typeface="Luiss Sans" pitchFamily="2" charset="0"/>
              </a:rPr>
              <a:t>’ volta ad individuare l’incontro tra il mondo del lavoro e persone con disabilità, attraverso la valorizzazione delle diversità in termini di inserimento professionale e pari opportunità.</a:t>
            </a:r>
          </a:p>
          <a:p>
            <a:pPr marL="285750" indent="-285750" algn="just">
              <a:lnSpc>
                <a:spcPct val="90000"/>
              </a:lnSpc>
              <a:spcBef>
                <a:spcPct val="0"/>
              </a:spcBef>
              <a:buFontTx/>
              <a:buChar char="-"/>
            </a:pPr>
            <a:r>
              <a:rPr lang="it-IT" b="1" dirty="0">
                <a:solidFill>
                  <a:srgbClr val="003A70"/>
                </a:solidFill>
                <a:latin typeface="Luiss Sans" pitchFamily="2" charset="0"/>
              </a:rPr>
              <a:t>Fondazione Adecco</a:t>
            </a:r>
            <a:r>
              <a:rPr lang="it-IT" dirty="0">
                <a:solidFill>
                  <a:srgbClr val="003A70"/>
                </a:solidFill>
                <a:latin typeface="Luiss Sans" pitchFamily="2" charset="0"/>
              </a:rPr>
              <a:t>: Promuove azioni volte ad apprendere la corretta terminologia in tema di disabilità,  strumenti per l’accesso al lavoro per le </a:t>
            </a:r>
            <a:r>
              <a:rPr lang="it-IT" dirty="0" err="1">
                <a:solidFill>
                  <a:srgbClr val="003A70"/>
                </a:solidFill>
                <a:latin typeface="Luiss Sans" pitchFamily="2" charset="0"/>
              </a:rPr>
              <a:t>PcD</a:t>
            </a:r>
            <a:r>
              <a:rPr lang="it-IT" dirty="0">
                <a:solidFill>
                  <a:srgbClr val="003A70"/>
                </a:solidFill>
                <a:latin typeface="Luiss Sans" pitchFamily="2" charset="0"/>
              </a:rPr>
              <a:t> e accomodamenti ragionevoli.</a:t>
            </a:r>
          </a:p>
          <a:p>
            <a:pPr marL="285750" indent="-285750" algn="just">
              <a:lnSpc>
                <a:spcPct val="90000"/>
              </a:lnSpc>
              <a:spcBef>
                <a:spcPct val="0"/>
              </a:spcBef>
              <a:buFontTx/>
              <a:buChar char="-"/>
            </a:pPr>
            <a:r>
              <a:rPr lang="it-IT" dirty="0">
                <a:solidFill>
                  <a:srgbClr val="003A70"/>
                </a:solidFill>
                <a:latin typeface="Luiss Sans" pitchFamily="2" charset="0"/>
              </a:rPr>
              <a:t> </a:t>
            </a:r>
            <a:r>
              <a:rPr lang="it-IT" b="1" dirty="0" err="1">
                <a:solidFill>
                  <a:srgbClr val="003A70"/>
                </a:solidFill>
                <a:latin typeface="Luiss Sans" pitchFamily="2" charset="0"/>
              </a:rPr>
              <a:t>Jobmetoo</a:t>
            </a:r>
            <a:r>
              <a:rPr lang="it-IT" dirty="0">
                <a:solidFill>
                  <a:srgbClr val="003A70"/>
                </a:solidFill>
                <a:latin typeface="Luiss Sans" pitchFamily="2" charset="0"/>
              </a:rPr>
              <a:t>: Opera attraverso un portale altamente accessibile (grazie all’applicazione “Farfalla project”) per facilitare il corretto incontro tra domanda e offerta lavorativa per le persone con disabilità. </a:t>
            </a:r>
          </a:p>
          <a:p>
            <a:pPr marL="285750" indent="-285750" algn="just">
              <a:lnSpc>
                <a:spcPct val="90000"/>
              </a:lnSpc>
              <a:spcBef>
                <a:spcPct val="0"/>
              </a:spcBef>
              <a:buFontTx/>
              <a:buChar char="-"/>
            </a:pPr>
            <a:r>
              <a:rPr lang="it-IT" b="1" dirty="0" err="1">
                <a:solidFill>
                  <a:srgbClr val="003A70"/>
                </a:solidFill>
                <a:latin typeface="Luiss Sans" pitchFamily="2" charset="0"/>
              </a:rPr>
              <a:t>SuperJob</a:t>
            </a:r>
            <a:r>
              <a:rPr lang="it-IT" dirty="0">
                <a:solidFill>
                  <a:srgbClr val="003A70"/>
                </a:solidFill>
                <a:latin typeface="Luiss Sans" pitchFamily="2" charset="0"/>
              </a:rPr>
              <a:t>: Piattaforma web, nata dalla collaborazione di </a:t>
            </a:r>
            <a:r>
              <a:rPr lang="it-IT" dirty="0" err="1">
                <a:solidFill>
                  <a:srgbClr val="003A70"/>
                </a:solidFill>
                <a:latin typeface="Luiss Sans" pitchFamily="2" charset="0"/>
              </a:rPr>
              <a:t>Neopharmed</a:t>
            </a:r>
            <a:r>
              <a:rPr lang="it-IT" dirty="0">
                <a:solidFill>
                  <a:srgbClr val="003A70"/>
                </a:solidFill>
                <a:latin typeface="Luiss Sans" pitchFamily="2" charset="0"/>
              </a:rPr>
              <a:t> Gentili e </a:t>
            </a:r>
            <a:r>
              <a:rPr lang="it-IT" dirty="0" err="1">
                <a:solidFill>
                  <a:srgbClr val="003A70"/>
                </a:solidFill>
                <a:latin typeface="Luiss Sans" pitchFamily="2" charset="0"/>
              </a:rPr>
              <a:t>PageGroup</a:t>
            </a:r>
            <a:r>
              <a:rPr lang="it-IT" dirty="0">
                <a:solidFill>
                  <a:srgbClr val="003A70"/>
                </a:solidFill>
                <a:latin typeface="Luiss Sans" pitchFamily="2" charset="0"/>
              </a:rPr>
              <a:t>, che facilita il contatto tra le persone con disabilità e le realtà aziendali alla ricerca di risorse da inserire nel proprio organico. </a:t>
            </a:r>
          </a:p>
          <a:p>
            <a:pPr marL="285750" indent="-285750" algn="just">
              <a:lnSpc>
                <a:spcPct val="90000"/>
              </a:lnSpc>
              <a:spcBef>
                <a:spcPct val="0"/>
              </a:spcBef>
              <a:buFontTx/>
              <a:buChar char="-"/>
            </a:pPr>
            <a:r>
              <a:rPr lang="it-IT" b="1" dirty="0" err="1">
                <a:solidFill>
                  <a:srgbClr val="003A70"/>
                </a:solidFill>
                <a:latin typeface="Luiss Sans" pitchFamily="2" charset="0"/>
              </a:rPr>
              <a:t>Dechatlon</a:t>
            </a:r>
            <a:r>
              <a:rPr lang="it-IT" b="1" dirty="0">
                <a:solidFill>
                  <a:srgbClr val="003A70"/>
                </a:solidFill>
                <a:latin typeface="Luiss Sans" pitchFamily="2" charset="0"/>
              </a:rPr>
              <a:t> Italia e AIPD</a:t>
            </a:r>
            <a:r>
              <a:rPr lang="it-IT" dirty="0">
                <a:solidFill>
                  <a:srgbClr val="003A70"/>
                </a:solidFill>
                <a:latin typeface="Luiss Sans" pitchFamily="2" charset="0"/>
              </a:rPr>
              <a:t>: Sviluppo di una app che consente ai dipendenti di avere accesso ai contenuti utili (immagini, brevi testi o video tutorial) per svolgere le mansioni che vengono loro richieste.</a:t>
            </a:r>
          </a:p>
          <a:p>
            <a:pPr marL="285750" indent="-285750" algn="just">
              <a:lnSpc>
                <a:spcPct val="90000"/>
              </a:lnSpc>
              <a:spcBef>
                <a:spcPct val="0"/>
              </a:spcBef>
              <a:buFontTx/>
              <a:buChar char="-"/>
            </a:pPr>
            <a:r>
              <a:rPr lang="it-IT" b="1" dirty="0">
                <a:solidFill>
                  <a:srgbClr val="003A70"/>
                </a:solidFill>
                <a:latin typeface="Luiss Sans" pitchFamily="2" charset="0"/>
              </a:rPr>
              <a:t>TIM</a:t>
            </a:r>
            <a:r>
              <a:rPr lang="it-IT" dirty="0">
                <a:solidFill>
                  <a:srgbClr val="003A70"/>
                </a:solidFill>
                <a:latin typeface="Luiss Sans" pitchFamily="2" charset="0"/>
              </a:rPr>
              <a:t>:  Struttura un percorso specifico per rimuovere le barriere fisiche e culturali partendo dalla persona con disabilità e dalle sue esigenze (realizzazione di una piattaforma di comunicazione integrata chiamata IO-COMUNICO; attivazione di un servizio di posta dedicato; supporto nella lingua dei segni per ogni evento o comunicazione importante; attivazione di collaborazioni con start up dedicate alla disabilità, ad esempio </a:t>
            </a:r>
            <a:r>
              <a:rPr lang="it-IT" dirty="0" err="1">
                <a:solidFill>
                  <a:srgbClr val="003A70"/>
                </a:solidFill>
                <a:latin typeface="Luiss Sans" pitchFamily="2" charset="0"/>
              </a:rPr>
              <a:t>MarioWay</a:t>
            </a:r>
            <a:r>
              <a:rPr lang="it-IT" dirty="0">
                <a:solidFill>
                  <a:srgbClr val="003A70"/>
                </a:solidFill>
                <a:latin typeface="Luiss Sans" pitchFamily="2" charset="0"/>
              </a:rPr>
              <a:t>).</a:t>
            </a:r>
          </a:p>
          <a:p>
            <a:pPr marL="285750" indent="-285750" algn="just">
              <a:lnSpc>
                <a:spcPct val="90000"/>
              </a:lnSpc>
              <a:spcBef>
                <a:spcPct val="0"/>
              </a:spcBef>
              <a:buFontTx/>
              <a:buChar char="-"/>
            </a:pPr>
            <a:r>
              <a:rPr lang="it-IT" b="1" dirty="0">
                <a:solidFill>
                  <a:srgbClr val="003A70"/>
                </a:solidFill>
                <a:latin typeface="Luiss Sans" pitchFamily="2" charset="0"/>
              </a:rPr>
              <a:t>Intesa San Paolo</a:t>
            </a:r>
            <a:r>
              <a:rPr lang="it-IT" dirty="0">
                <a:solidFill>
                  <a:srgbClr val="003A70"/>
                </a:solidFill>
                <a:latin typeface="Luiss Sans" pitchFamily="2" charset="0"/>
              </a:rPr>
              <a:t>: Predisposizione di provvidenze economiche per chi assiste familiari con disabilità, iniziative di formazione anche a scopo di sensibilizzazione per soddisfare i bisogni formativi di colleghi con disabilità uditive e visive, piattaforma tecnologica dedicata per colleghi non vedenti e ipovedenti.</a:t>
            </a:r>
          </a:p>
          <a:p>
            <a:pPr marL="285750" indent="-285750" algn="just">
              <a:lnSpc>
                <a:spcPct val="90000"/>
              </a:lnSpc>
              <a:spcBef>
                <a:spcPct val="0"/>
              </a:spcBef>
              <a:buFontTx/>
              <a:buChar char="-"/>
            </a:pPr>
            <a:r>
              <a:rPr lang="it-IT" b="1" dirty="0">
                <a:solidFill>
                  <a:srgbClr val="003A70"/>
                </a:solidFill>
                <a:latin typeface="Luiss Sans" pitchFamily="2" charset="0"/>
              </a:rPr>
              <a:t>Wind Tre</a:t>
            </a:r>
            <a:r>
              <a:rPr lang="it-IT" dirty="0">
                <a:solidFill>
                  <a:srgbClr val="003A70"/>
                </a:solidFill>
                <a:latin typeface="Luiss Sans" pitchFamily="2" charset="0"/>
              </a:rPr>
              <a:t>: Costituisce il ‘</a:t>
            </a:r>
            <a:r>
              <a:rPr lang="it-IT" dirty="0" err="1">
                <a:solidFill>
                  <a:srgbClr val="003A70"/>
                </a:solidFill>
                <a:latin typeface="Luiss Sans" pitchFamily="2" charset="0"/>
              </a:rPr>
              <a:t>Disability</a:t>
            </a:r>
            <a:r>
              <a:rPr lang="it-IT" dirty="0">
                <a:solidFill>
                  <a:srgbClr val="003A70"/>
                </a:solidFill>
                <a:latin typeface="Luiss Sans" pitchFamily="2" charset="0"/>
              </a:rPr>
              <a:t> Hub Committee’, che ha il compito di esaminare le domande dei dipendenti con disabilità, proporre soluzioni ad hoc, anche attraverso la definizione di politiche interne per la gestione delle casistiche, e valutare eventuali iniziative.</a:t>
            </a:r>
          </a:p>
          <a:p>
            <a:pPr marL="285750" indent="-285750" algn="just">
              <a:lnSpc>
                <a:spcPct val="90000"/>
              </a:lnSpc>
              <a:spcBef>
                <a:spcPct val="0"/>
              </a:spcBef>
              <a:buFontTx/>
              <a:buChar char="-"/>
            </a:pPr>
            <a:r>
              <a:rPr lang="it-IT" dirty="0">
                <a:solidFill>
                  <a:srgbClr val="003A70"/>
                </a:solidFill>
                <a:latin typeface="Luiss Sans" pitchFamily="2" charset="0"/>
              </a:rPr>
              <a:t>… … ….</a:t>
            </a:r>
          </a:p>
          <a:p>
            <a:pPr algn="just">
              <a:lnSpc>
                <a:spcPct val="90000"/>
              </a:lnSpc>
              <a:spcBef>
                <a:spcPct val="0"/>
              </a:spcBef>
            </a:pPr>
            <a:r>
              <a:rPr lang="it-IT" dirty="0">
                <a:solidFill>
                  <a:srgbClr val="003A70"/>
                </a:solidFill>
                <a:latin typeface="Luiss Sans" pitchFamily="2" charset="0"/>
              </a:rPr>
              <a:t> </a:t>
            </a:r>
          </a:p>
        </p:txBody>
      </p:sp>
    </p:spTree>
    <p:extLst>
      <p:ext uri="{BB962C8B-B14F-4D97-AF65-F5344CB8AC3E}">
        <p14:creationId xmlns:p14="http://schemas.microsoft.com/office/powerpoint/2010/main" val="2807087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687CC7AD-CE63-4E2B-ADA5-C271A7FB74A6}"/>
              </a:ext>
            </a:extLst>
          </p:cNvPr>
          <p:cNvSpPr txBox="1">
            <a:spLocks/>
          </p:cNvSpPr>
          <p:nvPr/>
        </p:nvSpPr>
        <p:spPr>
          <a:xfrm>
            <a:off x="504737" y="1113201"/>
            <a:ext cx="11182526" cy="583512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endParaRPr lang="it-IT" sz="1800" dirty="0">
              <a:solidFill>
                <a:srgbClr val="002060"/>
              </a:solidFill>
              <a:latin typeface="Luiss Sans" pitchFamily="2" charset="0"/>
              <a:cs typeface="Calibri" panose="020F0502020204030204" pitchFamily="34" charset="0"/>
            </a:endParaRPr>
          </a:p>
          <a:p>
            <a:pPr algn="just">
              <a:lnSpc>
                <a:spcPct val="100000"/>
              </a:lnSpc>
            </a:pPr>
            <a:endParaRPr lang="it-IT" sz="1800" dirty="0">
              <a:solidFill>
                <a:srgbClr val="002060"/>
              </a:solidFill>
              <a:latin typeface="Luiss Sans" pitchFamily="2" charset="0"/>
              <a:cs typeface="Calibri" panose="020F0502020204030204" pitchFamily="34" charset="0"/>
            </a:endParaRPr>
          </a:p>
          <a:p>
            <a:pPr marL="285750" indent="-285750" algn="just">
              <a:lnSpc>
                <a:spcPct val="100000"/>
              </a:lnSpc>
              <a:buFont typeface="Wingdings" panose="05000000000000000000" pitchFamily="2" charset="2"/>
              <a:buChar char="Ø"/>
            </a:pPr>
            <a:endParaRPr lang="it-IT" sz="1800" dirty="0">
              <a:solidFill>
                <a:srgbClr val="002060"/>
              </a:solidFill>
              <a:latin typeface="Luiss Sans" pitchFamily="2" charset="0"/>
              <a:cs typeface="Calibri" panose="020F0502020204030204" pitchFamily="34" charset="0"/>
            </a:endParaRPr>
          </a:p>
          <a:p>
            <a:pPr algn="just">
              <a:lnSpc>
                <a:spcPct val="100000"/>
              </a:lnSpc>
            </a:pPr>
            <a:endParaRPr lang="it-IT" sz="1800" dirty="0">
              <a:solidFill>
                <a:srgbClr val="002060"/>
              </a:solidFill>
              <a:latin typeface="Luiss Sans" pitchFamily="2" charset="0"/>
              <a:cs typeface="Calibri" panose="020F0502020204030204" pitchFamily="34" charset="0"/>
            </a:endParaRPr>
          </a:p>
          <a:p>
            <a:pPr algn="just">
              <a:lnSpc>
                <a:spcPct val="100000"/>
              </a:lnSpc>
            </a:pPr>
            <a:endParaRPr lang="it-IT" sz="1800" dirty="0">
              <a:solidFill>
                <a:srgbClr val="002060"/>
              </a:solidFill>
              <a:latin typeface="Luiss Sans" pitchFamily="2" charset="0"/>
              <a:cs typeface="Calibri" panose="020F0502020204030204" pitchFamily="34" charset="0"/>
            </a:endParaRPr>
          </a:p>
        </p:txBody>
      </p:sp>
      <p:sp>
        <p:nvSpPr>
          <p:cNvPr id="4" name="Rettangolo 3">
            <a:extLst>
              <a:ext uri="{FF2B5EF4-FFF2-40B4-BE49-F238E27FC236}">
                <a16:creationId xmlns:a16="http://schemas.microsoft.com/office/drawing/2014/main" id="{145CF512-64E8-4029-AD0C-7551D321BE64}"/>
              </a:ext>
            </a:extLst>
          </p:cNvPr>
          <p:cNvSpPr/>
          <p:nvPr/>
        </p:nvSpPr>
        <p:spPr>
          <a:xfrm>
            <a:off x="504736" y="116743"/>
            <a:ext cx="10979791" cy="430333"/>
          </a:xfrm>
          <a:prstGeom prst="rect">
            <a:avLst/>
          </a:prstGeom>
        </p:spPr>
        <p:txBody>
          <a:bodyPr vert="horz" lIns="91440" tIns="45720" rIns="91440" bIns="45720" rtlCol="0" anchor="t">
            <a:normAutofit fontScale="25000" lnSpcReduction="20000"/>
          </a:bodyPr>
          <a:lstStyle/>
          <a:p>
            <a:pPr>
              <a:lnSpc>
                <a:spcPct val="90000"/>
              </a:lnSpc>
              <a:spcBef>
                <a:spcPts val="1000"/>
              </a:spcBef>
            </a:pPr>
            <a:r>
              <a:rPr lang="it-IT" sz="8800" b="1" dirty="0">
                <a:solidFill>
                  <a:schemeClr val="tx2"/>
                </a:solidFill>
                <a:latin typeface="Luiss Sans"/>
                <a:cs typeface="Calibri" panose="020F0502020204030204" pitchFamily="34" charset="0"/>
              </a:rPr>
              <a:t>5. </a:t>
            </a:r>
            <a:r>
              <a:rPr lang="it-IT" sz="8800" b="1" dirty="0">
                <a:solidFill>
                  <a:srgbClr val="002060"/>
                </a:solidFill>
                <a:latin typeface="Luiss Sans"/>
                <a:cs typeface="Calibri" panose="020F0502020204030204" pitchFamily="34" charset="0"/>
              </a:rPr>
              <a:t>Considerazioni finali e Spunti di riflessione                                                                                  </a:t>
            </a:r>
            <a:r>
              <a:rPr lang="it-IT" sz="8000" b="1" dirty="0">
                <a:solidFill>
                  <a:srgbClr val="002060"/>
                </a:solidFill>
                <a:latin typeface="Luiss Sans"/>
                <a:cs typeface="Calibri" panose="020F0502020204030204" pitchFamily="34" charset="0"/>
              </a:rPr>
              <a:t>1/2</a:t>
            </a:r>
          </a:p>
          <a:p>
            <a:pPr>
              <a:lnSpc>
                <a:spcPct val="90000"/>
              </a:lnSpc>
              <a:spcBef>
                <a:spcPts val="1000"/>
              </a:spcBef>
            </a:pPr>
            <a:endParaRPr lang="it-IT" sz="8800" b="1" dirty="0">
              <a:solidFill>
                <a:srgbClr val="002060"/>
              </a:solidFill>
              <a:latin typeface="Luiss Sans"/>
              <a:cs typeface="Calibri" panose="020F0502020204030204" pitchFamily="34" charset="0"/>
            </a:endParaRPr>
          </a:p>
          <a:p>
            <a:pPr>
              <a:lnSpc>
                <a:spcPct val="90000"/>
              </a:lnSpc>
              <a:spcBef>
                <a:spcPts val="1000"/>
              </a:spcBef>
            </a:pPr>
            <a:r>
              <a:rPr lang="it-IT" sz="3200" b="1" dirty="0">
                <a:solidFill>
                  <a:schemeClr val="bg1"/>
                </a:solidFill>
                <a:latin typeface="Luiss Sans"/>
                <a:cs typeface="Calibri" panose="020F0502020204030204" pitchFamily="34" charset="0"/>
              </a:rPr>
              <a:t>							</a:t>
            </a:r>
            <a:endParaRPr lang="en-US" sz="3200" b="1" dirty="0">
              <a:solidFill>
                <a:schemeClr val="bg1"/>
              </a:solidFill>
              <a:latin typeface="Luiss Sans"/>
              <a:cs typeface="Calibri" panose="020F0502020204030204" pitchFamily="34" charset="0"/>
            </a:endParaRPr>
          </a:p>
        </p:txBody>
      </p:sp>
      <p:sp>
        <p:nvSpPr>
          <p:cNvPr id="2" name="Segnaposto numero diapositiva 1">
            <a:extLst>
              <a:ext uri="{FF2B5EF4-FFF2-40B4-BE49-F238E27FC236}">
                <a16:creationId xmlns:a16="http://schemas.microsoft.com/office/drawing/2014/main" id="{71B800E4-DE0B-4464-8CC3-BE7AEB6FA8F4}"/>
              </a:ext>
            </a:extLst>
          </p:cNvPr>
          <p:cNvSpPr>
            <a:spLocks noGrp="1"/>
          </p:cNvSpPr>
          <p:nvPr>
            <p:ph type="sldNum" sz="quarter" idx="12"/>
          </p:nvPr>
        </p:nvSpPr>
        <p:spPr/>
        <p:txBody>
          <a:bodyPr/>
          <a:lstStyle/>
          <a:p>
            <a:fld id="{7EC90317-67F8-40E5-AAD6-4B337B709EC6}" type="slidenum">
              <a:rPr lang="en-US" smtClean="0"/>
              <a:t>13</a:t>
            </a:fld>
            <a:endParaRPr lang="en-US"/>
          </a:p>
        </p:txBody>
      </p:sp>
      <p:sp>
        <p:nvSpPr>
          <p:cNvPr id="5" name="Rettangolo 4">
            <a:extLst>
              <a:ext uri="{FF2B5EF4-FFF2-40B4-BE49-F238E27FC236}">
                <a16:creationId xmlns:a16="http://schemas.microsoft.com/office/drawing/2014/main" id="{3662E21B-504B-433C-A972-FC9593260D73}"/>
              </a:ext>
            </a:extLst>
          </p:cNvPr>
          <p:cNvSpPr/>
          <p:nvPr/>
        </p:nvSpPr>
        <p:spPr>
          <a:xfrm>
            <a:off x="504736" y="469031"/>
            <a:ext cx="10979791" cy="6252444"/>
          </a:xfrm>
          <a:prstGeom prst="rect">
            <a:avLst/>
          </a:prstGeom>
        </p:spPr>
        <p:txBody>
          <a:bodyPr vert="horz" lIns="91440" tIns="45720" rIns="91440" bIns="45720" rtlCol="0" anchor="t">
            <a:noAutofit/>
          </a:bodyPr>
          <a:lstStyle/>
          <a:p>
            <a:pPr>
              <a:lnSpc>
                <a:spcPct val="90000"/>
              </a:lnSpc>
              <a:spcBef>
                <a:spcPct val="0"/>
              </a:spcBef>
            </a:pPr>
            <a:r>
              <a:rPr lang="it-IT" b="1" u="sng" dirty="0">
                <a:solidFill>
                  <a:srgbClr val="003A70"/>
                </a:solidFill>
                <a:latin typeface="Luiss Sans" pitchFamily="2" charset="0"/>
              </a:rPr>
              <a:t>OBIETTIVI DI SVILUPPO E INTERVENTI/AZIONI DA PROGRAMMARE (COSA FARE?)</a:t>
            </a:r>
            <a:endParaRPr lang="it-IT" b="1" dirty="0">
              <a:solidFill>
                <a:srgbClr val="003A70"/>
              </a:solidFill>
              <a:latin typeface="Luiss Sans" pitchFamily="2" charset="0"/>
            </a:endParaRPr>
          </a:p>
          <a:p>
            <a:pPr defTabSz="361950">
              <a:lnSpc>
                <a:spcPct val="90000"/>
              </a:lnSpc>
              <a:spcBef>
                <a:spcPct val="0"/>
              </a:spcBef>
              <a:tabLst>
                <a:tab pos="265113" algn="l"/>
              </a:tabLst>
            </a:pPr>
            <a:r>
              <a:rPr lang="it-IT" dirty="0">
                <a:solidFill>
                  <a:srgbClr val="003A70"/>
                </a:solidFill>
                <a:latin typeface="Luiss Sans" pitchFamily="2" charset="0"/>
              </a:rPr>
              <a:t>-	</a:t>
            </a:r>
            <a:r>
              <a:rPr lang="it-IT" b="1" dirty="0">
                <a:solidFill>
                  <a:srgbClr val="003A70"/>
                </a:solidFill>
                <a:latin typeface="Luiss Sans" pitchFamily="2" charset="0"/>
              </a:rPr>
              <a:t>Adozione di un approccio bottom-up</a:t>
            </a:r>
            <a:r>
              <a:rPr lang="it-IT" dirty="0">
                <a:solidFill>
                  <a:srgbClr val="003A70"/>
                </a:solidFill>
                <a:latin typeface="Luiss Sans" pitchFamily="2" charset="0"/>
              </a:rPr>
              <a:t>.</a:t>
            </a:r>
          </a:p>
          <a:p>
            <a:pPr defTabSz="361950">
              <a:lnSpc>
                <a:spcPct val="90000"/>
              </a:lnSpc>
              <a:spcBef>
                <a:spcPct val="0"/>
              </a:spcBef>
              <a:tabLst>
                <a:tab pos="265113" algn="l"/>
              </a:tabLst>
            </a:pPr>
            <a:r>
              <a:rPr lang="it-IT" dirty="0">
                <a:solidFill>
                  <a:srgbClr val="003A70"/>
                </a:solidFill>
                <a:latin typeface="Luiss Sans" pitchFamily="2" charset="0"/>
              </a:rPr>
              <a:t>-	Acquisizione di una totale consapevolezza delle difficoltà delle persone con disabilità.</a:t>
            </a:r>
          </a:p>
          <a:p>
            <a:pPr defTabSz="361950">
              <a:lnSpc>
                <a:spcPct val="90000"/>
              </a:lnSpc>
              <a:spcBef>
                <a:spcPct val="0"/>
              </a:spcBef>
              <a:tabLst>
                <a:tab pos="265113" algn="l"/>
              </a:tabLst>
            </a:pPr>
            <a:r>
              <a:rPr lang="it-IT" dirty="0">
                <a:solidFill>
                  <a:srgbClr val="003A70"/>
                </a:solidFill>
                <a:latin typeface="Luiss Sans" pitchFamily="2" charset="0"/>
              </a:rPr>
              <a:t>-	</a:t>
            </a:r>
            <a:r>
              <a:rPr lang="it-IT" b="1" dirty="0">
                <a:solidFill>
                  <a:srgbClr val="003A70"/>
                </a:solidFill>
                <a:latin typeface="Luiss Sans" pitchFamily="2" charset="0"/>
              </a:rPr>
              <a:t>Costruzione di una cultura digitale inclusiva</a:t>
            </a:r>
            <a:r>
              <a:rPr lang="it-IT" dirty="0">
                <a:solidFill>
                  <a:srgbClr val="003A70"/>
                </a:solidFill>
                <a:latin typeface="Luiss Sans" pitchFamily="2" charset="0"/>
              </a:rPr>
              <a:t>.</a:t>
            </a:r>
          </a:p>
          <a:p>
            <a:pPr defTabSz="361950">
              <a:lnSpc>
                <a:spcPct val="90000"/>
              </a:lnSpc>
              <a:spcBef>
                <a:spcPct val="0"/>
              </a:spcBef>
              <a:tabLst>
                <a:tab pos="265113" algn="l"/>
              </a:tabLst>
            </a:pPr>
            <a:r>
              <a:rPr lang="it-IT" dirty="0">
                <a:solidFill>
                  <a:srgbClr val="003A70"/>
                </a:solidFill>
                <a:latin typeface="Luiss Sans" pitchFamily="2" charset="0"/>
              </a:rPr>
              <a:t>-	Analisi delle cause sociali ed economiche di esclusione per fronteggiare il </a:t>
            </a:r>
            <a:r>
              <a:rPr lang="it-IT" i="1" dirty="0">
                <a:solidFill>
                  <a:srgbClr val="003A70"/>
                </a:solidFill>
                <a:latin typeface="Luiss Sans" pitchFamily="2" charset="0"/>
              </a:rPr>
              <a:t>digital divide</a:t>
            </a:r>
            <a:r>
              <a:rPr lang="it-IT" dirty="0">
                <a:solidFill>
                  <a:srgbClr val="003A70"/>
                </a:solidFill>
                <a:latin typeface="Luiss Sans" pitchFamily="2" charset="0"/>
              </a:rPr>
              <a:t>.</a:t>
            </a:r>
          </a:p>
          <a:p>
            <a:pPr marL="285750" indent="-285750" algn="just" defTabSz="361950">
              <a:lnSpc>
                <a:spcPct val="90000"/>
              </a:lnSpc>
              <a:spcBef>
                <a:spcPct val="0"/>
              </a:spcBef>
              <a:buFontTx/>
              <a:buChar char="-"/>
              <a:tabLst>
                <a:tab pos="265113" algn="l"/>
              </a:tabLst>
            </a:pPr>
            <a:r>
              <a:rPr lang="it-IT" dirty="0">
                <a:solidFill>
                  <a:srgbClr val="003A70"/>
                </a:solidFill>
                <a:latin typeface="Luiss Sans" pitchFamily="2" charset="0"/>
              </a:rPr>
              <a:t>Studio approfondito e implementazione della normativa vigente in tema a livello nazionale, europeo e internazionale.</a:t>
            </a:r>
          </a:p>
          <a:p>
            <a:pPr marL="285750" indent="-285750" algn="just" defTabSz="361950">
              <a:lnSpc>
                <a:spcPct val="90000"/>
              </a:lnSpc>
              <a:spcBef>
                <a:spcPct val="0"/>
              </a:spcBef>
              <a:buFontTx/>
              <a:buChar char="-"/>
              <a:tabLst>
                <a:tab pos="265113" algn="l"/>
              </a:tabLst>
            </a:pPr>
            <a:r>
              <a:rPr lang="it-IT" b="1" dirty="0">
                <a:solidFill>
                  <a:srgbClr val="003A70"/>
                </a:solidFill>
                <a:latin typeface="Luiss Sans" pitchFamily="2" charset="0"/>
              </a:rPr>
              <a:t>Negoziazione di accomodamenti ragionevoli per </a:t>
            </a:r>
            <a:r>
              <a:rPr lang="it-IT" b="1" dirty="0" err="1">
                <a:solidFill>
                  <a:srgbClr val="003A70"/>
                </a:solidFill>
                <a:latin typeface="Luiss Sans" pitchFamily="2" charset="0"/>
              </a:rPr>
              <a:t>PcD</a:t>
            </a:r>
            <a:r>
              <a:rPr lang="it-IT" b="1" dirty="0">
                <a:solidFill>
                  <a:srgbClr val="003A70"/>
                </a:solidFill>
                <a:latin typeface="Luiss Sans" pitchFamily="2" charset="0"/>
              </a:rPr>
              <a:t> col supporto delle tecnologie</a:t>
            </a:r>
            <a:r>
              <a:rPr lang="it-IT" dirty="0">
                <a:solidFill>
                  <a:srgbClr val="003A70"/>
                </a:solidFill>
                <a:latin typeface="Luiss Sans" pitchFamily="2" charset="0"/>
              </a:rPr>
              <a:t>.</a:t>
            </a:r>
          </a:p>
          <a:p>
            <a:pPr algn="just" defTabSz="361950">
              <a:lnSpc>
                <a:spcPct val="90000"/>
              </a:lnSpc>
              <a:spcBef>
                <a:spcPct val="0"/>
              </a:spcBef>
              <a:tabLst>
                <a:tab pos="265113" algn="l"/>
              </a:tabLst>
            </a:pPr>
            <a:r>
              <a:rPr lang="it-IT" dirty="0">
                <a:solidFill>
                  <a:srgbClr val="003A70"/>
                </a:solidFill>
                <a:latin typeface="Luiss Sans" pitchFamily="2" charset="0"/>
              </a:rPr>
              <a:t>-	</a:t>
            </a:r>
            <a:r>
              <a:rPr lang="it-IT" b="1" dirty="0">
                <a:solidFill>
                  <a:srgbClr val="003A70"/>
                </a:solidFill>
                <a:latin typeface="Luiss Sans" pitchFamily="2" charset="0"/>
              </a:rPr>
              <a:t>Definizione di chiari e specifici requisiti di accessibilità da parte delle aziende ai fornitori di strumenti digitali</a:t>
            </a:r>
            <a:r>
              <a:rPr lang="it-IT" dirty="0">
                <a:solidFill>
                  <a:srgbClr val="003A70"/>
                </a:solidFill>
                <a:latin typeface="Luiss Sans" pitchFamily="2" charset="0"/>
              </a:rPr>
              <a:t>.</a:t>
            </a:r>
          </a:p>
          <a:p>
            <a:pPr algn="just" defTabSz="361950">
              <a:lnSpc>
                <a:spcPct val="90000"/>
              </a:lnSpc>
              <a:spcBef>
                <a:spcPct val="0"/>
              </a:spcBef>
              <a:tabLst>
                <a:tab pos="265113" algn="l"/>
              </a:tabLst>
            </a:pPr>
            <a:r>
              <a:rPr lang="it-IT" dirty="0">
                <a:solidFill>
                  <a:srgbClr val="003A70"/>
                </a:solidFill>
                <a:latin typeface="Luiss Sans" pitchFamily="2" charset="0"/>
              </a:rPr>
              <a:t>-	Adozione da parte delle industrie del settore in modo integrato di un approccio di progettazione universale per prodotti e servizi, fornendo formazione sull’accessibilità agli sviluppatori e ai fornitori.</a:t>
            </a:r>
          </a:p>
          <a:p>
            <a:pPr algn="just" defTabSz="361950">
              <a:lnSpc>
                <a:spcPct val="90000"/>
              </a:lnSpc>
              <a:spcBef>
                <a:spcPct val="0"/>
              </a:spcBef>
              <a:tabLst>
                <a:tab pos="265113" algn="l"/>
              </a:tabLst>
            </a:pPr>
            <a:r>
              <a:rPr lang="it-IT" dirty="0">
                <a:solidFill>
                  <a:srgbClr val="003A70"/>
                </a:solidFill>
                <a:latin typeface="Luiss Sans" pitchFamily="2" charset="0"/>
              </a:rPr>
              <a:t>-	Semplificazione delle tecnologie per renderle intuitive e di tutti gli strumenti tecnologici, anche utilizzando interfacce più amichevoli per migliorare l’usabilità (user </a:t>
            </a:r>
            <a:r>
              <a:rPr lang="it-IT" dirty="0" err="1">
                <a:solidFill>
                  <a:srgbClr val="003A70"/>
                </a:solidFill>
                <a:latin typeface="Luiss Sans" pitchFamily="2" charset="0"/>
              </a:rPr>
              <a:t>experience</a:t>
            </a:r>
            <a:r>
              <a:rPr lang="it-IT" dirty="0">
                <a:solidFill>
                  <a:srgbClr val="003A70"/>
                </a:solidFill>
                <a:latin typeface="Luiss Sans" pitchFamily="2" charset="0"/>
              </a:rPr>
              <a:t>).</a:t>
            </a:r>
          </a:p>
          <a:p>
            <a:pPr algn="just" defTabSz="361950">
              <a:lnSpc>
                <a:spcPct val="90000"/>
              </a:lnSpc>
              <a:spcBef>
                <a:spcPct val="0"/>
              </a:spcBef>
              <a:tabLst>
                <a:tab pos="265113" algn="l"/>
              </a:tabLst>
            </a:pPr>
            <a:r>
              <a:rPr lang="it-IT" dirty="0">
                <a:solidFill>
                  <a:srgbClr val="003A70"/>
                </a:solidFill>
                <a:latin typeface="Luiss Sans" pitchFamily="2" charset="0"/>
              </a:rPr>
              <a:t>-	Trasformazione dei contenuti strutturali mirati all’acquisizione di conoscenze in percorsi volti all’acquisizione di competenze trasversali e di </a:t>
            </a:r>
            <a:r>
              <a:rPr lang="it-IT" dirty="0" err="1">
                <a:solidFill>
                  <a:srgbClr val="003A70"/>
                </a:solidFill>
                <a:latin typeface="Luiss Sans" pitchFamily="2" charset="0"/>
              </a:rPr>
              <a:t>problem</a:t>
            </a:r>
            <a:r>
              <a:rPr lang="it-IT" dirty="0">
                <a:solidFill>
                  <a:srgbClr val="003A70"/>
                </a:solidFill>
                <a:latin typeface="Luiss Sans" pitchFamily="2" charset="0"/>
              </a:rPr>
              <a:t> solving.</a:t>
            </a:r>
          </a:p>
          <a:p>
            <a:pPr marL="285750" indent="-285750" algn="just" defTabSz="361950">
              <a:lnSpc>
                <a:spcPct val="90000"/>
              </a:lnSpc>
              <a:spcBef>
                <a:spcPct val="0"/>
              </a:spcBef>
              <a:buFontTx/>
              <a:buChar char="-"/>
              <a:tabLst>
                <a:tab pos="265113" algn="l"/>
              </a:tabLst>
            </a:pPr>
            <a:r>
              <a:rPr lang="it-IT" b="1" dirty="0">
                <a:solidFill>
                  <a:srgbClr val="003A70"/>
                </a:solidFill>
                <a:latin typeface="Luiss Sans" pitchFamily="2" charset="0"/>
              </a:rPr>
              <a:t>Creazione di un network attivando una fitta rete di collaborazioni per favorire la condivisione di knowledge ed esperienze. </a:t>
            </a:r>
          </a:p>
          <a:p>
            <a:pPr marL="342900" lvl="0" indent="-342900" algn="just">
              <a:buFont typeface="Times New Roman" panose="02020603050405020304" pitchFamily="18" charset="0"/>
              <a:buChar char="-"/>
              <a:tabLst>
                <a:tab pos="457200" algn="l"/>
              </a:tabLst>
            </a:pPr>
            <a:r>
              <a:rPr lang="it-IT" dirty="0">
                <a:solidFill>
                  <a:srgbClr val="003A70"/>
                </a:solidFill>
                <a:latin typeface="Luiss Sans" pitchFamily="2" charset="0"/>
              </a:rPr>
              <a:t>Fornitura di una infrastruttura tecnologica adeguata.</a:t>
            </a:r>
          </a:p>
          <a:p>
            <a:pPr marL="342900" lvl="0" indent="-342900" algn="just">
              <a:buFont typeface="Times New Roman" panose="02020603050405020304" pitchFamily="18" charset="0"/>
              <a:buChar char="-"/>
              <a:tabLst>
                <a:tab pos="457200" algn="l"/>
              </a:tabLst>
            </a:pPr>
            <a:r>
              <a:rPr lang="it-IT" b="1" dirty="0">
                <a:solidFill>
                  <a:srgbClr val="003A70"/>
                </a:solidFill>
                <a:latin typeface="Luiss Sans" pitchFamily="2" charset="0"/>
              </a:rPr>
              <a:t>Intervento mirato sulle competenze digitali delle persone con disabilità. </a:t>
            </a:r>
          </a:p>
          <a:p>
            <a:pPr algn="just" defTabSz="361950">
              <a:lnSpc>
                <a:spcPct val="90000"/>
              </a:lnSpc>
              <a:spcBef>
                <a:spcPct val="0"/>
              </a:spcBef>
              <a:tabLst>
                <a:tab pos="265113" algn="l"/>
              </a:tabLst>
            </a:pPr>
            <a:r>
              <a:rPr lang="it-IT" dirty="0">
                <a:solidFill>
                  <a:srgbClr val="003A70"/>
                </a:solidFill>
                <a:latin typeface="Luiss Sans" pitchFamily="2" charset="0"/>
              </a:rPr>
              <a:t>-	Predisposizione di sistemi di incentivi per le comunità di gruppi svantaggiati per stimolare l’utilizzo di Internet per avere visibilità e occasione di comunicazione e interazione.</a:t>
            </a:r>
          </a:p>
          <a:p>
            <a:pPr marL="285750" indent="-285750" algn="just" defTabSz="361950">
              <a:lnSpc>
                <a:spcPct val="90000"/>
              </a:lnSpc>
              <a:spcBef>
                <a:spcPct val="0"/>
              </a:spcBef>
              <a:buFontTx/>
              <a:buChar char="-"/>
              <a:tabLst>
                <a:tab pos="265113" algn="l"/>
              </a:tabLst>
            </a:pPr>
            <a:r>
              <a:rPr lang="it-IT" dirty="0">
                <a:solidFill>
                  <a:srgbClr val="003A70"/>
                </a:solidFill>
                <a:latin typeface="Luiss Sans" pitchFamily="2" charset="0"/>
              </a:rPr>
              <a:t>Promozione dell’accessibilità dei siti Web e dei contenuti digitali in generale.</a:t>
            </a:r>
          </a:p>
          <a:p>
            <a:pPr marL="285750" indent="-285750" algn="just" defTabSz="361950">
              <a:lnSpc>
                <a:spcPct val="90000"/>
              </a:lnSpc>
              <a:spcBef>
                <a:spcPct val="0"/>
              </a:spcBef>
              <a:buFontTx/>
              <a:buChar char="-"/>
              <a:tabLst>
                <a:tab pos="265113" algn="l"/>
              </a:tabLst>
            </a:pPr>
            <a:r>
              <a:rPr lang="it-IT" dirty="0">
                <a:solidFill>
                  <a:srgbClr val="003A70"/>
                </a:solidFill>
                <a:latin typeface="Luiss Sans" pitchFamily="2" charset="0"/>
              </a:rPr>
              <a:t>Adozione standard specifici in materia di disabilità e inclusione e digitalizzazione: Standard ISO 30415 «Gestione delle Risorse Umane – Diversità e Inclusione» (2021); Standard Internazionale EN 301549 </a:t>
            </a:r>
            <a:r>
              <a:rPr lang="it-IT" dirty="0" err="1">
                <a:solidFill>
                  <a:srgbClr val="003A70"/>
                </a:solidFill>
                <a:latin typeface="Luiss Sans" pitchFamily="2" charset="0"/>
              </a:rPr>
              <a:t>European</a:t>
            </a:r>
            <a:r>
              <a:rPr lang="it-IT" dirty="0">
                <a:solidFill>
                  <a:srgbClr val="003A70"/>
                </a:solidFill>
                <a:latin typeface="Luiss Sans" pitchFamily="2" charset="0"/>
              </a:rPr>
              <a:t> standard for digital </a:t>
            </a:r>
            <a:r>
              <a:rPr lang="it-IT" dirty="0" err="1">
                <a:solidFill>
                  <a:srgbClr val="003A70"/>
                </a:solidFill>
                <a:latin typeface="Luiss Sans" pitchFamily="2" charset="0"/>
              </a:rPr>
              <a:t>accessibility</a:t>
            </a:r>
            <a:r>
              <a:rPr lang="it-IT" dirty="0">
                <a:solidFill>
                  <a:srgbClr val="003A70"/>
                </a:solidFill>
                <a:latin typeface="Luiss Sans" pitchFamily="2" charset="0"/>
              </a:rPr>
              <a:t>.</a:t>
            </a:r>
          </a:p>
          <a:p>
            <a:pPr>
              <a:lnSpc>
                <a:spcPct val="90000"/>
              </a:lnSpc>
              <a:spcBef>
                <a:spcPct val="0"/>
              </a:spcBef>
            </a:pPr>
            <a:endParaRPr lang="it-IT" dirty="0">
              <a:solidFill>
                <a:srgbClr val="003A70"/>
              </a:solidFill>
              <a:latin typeface="Luiss Sans" pitchFamily="2" charset="0"/>
            </a:endParaRPr>
          </a:p>
          <a:p>
            <a:pPr>
              <a:lnSpc>
                <a:spcPct val="90000"/>
              </a:lnSpc>
              <a:spcBef>
                <a:spcPct val="0"/>
              </a:spcBef>
            </a:pPr>
            <a:r>
              <a:rPr lang="it-IT" dirty="0">
                <a:solidFill>
                  <a:srgbClr val="003A70"/>
                </a:solidFill>
                <a:latin typeface="Luiss Sans" pitchFamily="2" charset="0"/>
              </a:rPr>
              <a:t>				</a:t>
            </a:r>
            <a:r>
              <a:rPr lang="it-IT" sz="2400" dirty="0">
                <a:solidFill>
                  <a:srgbClr val="003A70"/>
                </a:solidFill>
                <a:latin typeface="Luiss Sans" pitchFamily="2" charset="0"/>
              </a:rPr>
              <a:t>		</a:t>
            </a:r>
            <a:endParaRPr lang="en-US" sz="2400" dirty="0">
              <a:solidFill>
                <a:srgbClr val="003A70"/>
              </a:solidFill>
              <a:latin typeface="Luiss Sans" pitchFamily="2" charset="0"/>
            </a:endParaRPr>
          </a:p>
        </p:txBody>
      </p:sp>
    </p:spTree>
    <p:extLst>
      <p:ext uri="{BB962C8B-B14F-4D97-AF65-F5344CB8AC3E}">
        <p14:creationId xmlns:p14="http://schemas.microsoft.com/office/powerpoint/2010/main" val="570807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687CC7AD-CE63-4E2B-ADA5-C271A7FB74A6}"/>
              </a:ext>
            </a:extLst>
          </p:cNvPr>
          <p:cNvSpPr txBox="1">
            <a:spLocks/>
          </p:cNvSpPr>
          <p:nvPr/>
        </p:nvSpPr>
        <p:spPr>
          <a:xfrm>
            <a:off x="504737" y="1113201"/>
            <a:ext cx="11182526" cy="583512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endParaRPr lang="it-IT" sz="1800" dirty="0">
              <a:solidFill>
                <a:srgbClr val="002060"/>
              </a:solidFill>
              <a:latin typeface="Luiss Sans" pitchFamily="2" charset="0"/>
              <a:cs typeface="Calibri" panose="020F0502020204030204" pitchFamily="34" charset="0"/>
            </a:endParaRPr>
          </a:p>
          <a:p>
            <a:pPr algn="just">
              <a:lnSpc>
                <a:spcPct val="100000"/>
              </a:lnSpc>
            </a:pPr>
            <a:endParaRPr lang="it-IT" sz="1800" dirty="0">
              <a:solidFill>
                <a:srgbClr val="002060"/>
              </a:solidFill>
              <a:latin typeface="Luiss Sans" pitchFamily="2" charset="0"/>
              <a:cs typeface="Calibri" panose="020F0502020204030204" pitchFamily="34" charset="0"/>
            </a:endParaRPr>
          </a:p>
          <a:p>
            <a:pPr marL="285750" indent="-285750" algn="just">
              <a:lnSpc>
                <a:spcPct val="100000"/>
              </a:lnSpc>
              <a:buFont typeface="Wingdings" panose="05000000000000000000" pitchFamily="2" charset="2"/>
              <a:buChar char="Ø"/>
            </a:pPr>
            <a:endParaRPr lang="it-IT" sz="1800" dirty="0">
              <a:solidFill>
                <a:srgbClr val="002060"/>
              </a:solidFill>
              <a:latin typeface="Luiss Sans" pitchFamily="2" charset="0"/>
              <a:cs typeface="Calibri" panose="020F0502020204030204" pitchFamily="34" charset="0"/>
            </a:endParaRPr>
          </a:p>
          <a:p>
            <a:pPr algn="just">
              <a:lnSpc>
                <a:spcPct val="100000"/>
              </a:lnSpc>
            </a:pPr>
            <a:endParaRPr lang="it-IT" sz="1800" dirty="0">
              <a:solidFill>
                <a:srgbClr val="002060"/>
              </a:solidFill>
              <a:latin typeface="Luiss Sans" pitchFamily="2" charset="0"/>
              <a:cs typeface="Calibri" panose="020F0502020204030204" pitchFamily="34" charset="0"/>
            </a:endParaRPr>
          </a:p>
          <a:p>
            <a:pPr algn="just">
              <a:lnSpc>
                <a:spcPct val="100000"/>
              </a:lnSpc>
            </a:pPr>
            <a:endParaRPr lang="it-IT" sz="1800" dirty="0">
              <a:solidFill>
                <a:srgbClr val="002060"/>
              </a:solidFill>
              <a:latin typeface="Luiss Sans" pitchFamily="2" charset="0"/>
              <a:cs typeface="Calibri" panose="020F0502020204030204" pitchFamily="34" charset="0"/>
            </a:endParaRPr>
          </a:p>
        </p:txBody>
      </p:sp>
      <p:sp>
        <p:nvSpPr>
          <p:cNvPr id="4" name="Rettangolo 3">
            <a:extLst>
              <a:ext uri="{FF2B5EF4-FFF2-40B4-BE49-F238E27FC236}">
                <a16:creationId xmlns:a16="http://schemas.microsoft.com/office/drawing/2014/main" id="{145CF512-64E8-4029-AD0C-7551D321BE64}"/>
              </a:ext>
            </a:extLst>
          </p:cNvPr>
          <p:cNvSpPr/>
          <p:nvPr/>
        </p:nvSpPr>
        <p:spPr>
          <a:xfrm>
            <a:off x="504736" y="116743"/>
            <a:ext cx="10979791" cy="430333"/>
          </a:xfrm>
          <a:prstGeom prst="rect">
            <a:avLst/>
          </a:prstGeom>
        </p:spPr>
        <p:txBody>
          <a:bodyPr vert="horz" lIns="91440" tIns="45720" rIns="91440" bIns="45720" rtlCol="0" anchor="t">
            <a:normAutofit fontScale="25000" lnSpcReduction="20000"/>
          </a:bodyPr>
          <a:lstStyle/>
          <a:p>
            <a:pPr>
              <a:lnSpc>
                <a:spcPct val="90000"/>
              </a:lnSpc>
              <a:spcBef>
                <a:spcPts val="1000"/>
              </a:spcBef>
            </a:pPr>
            <a:r>
              <a:rPr lang="it-IT" sz="8800" b="1" dirty="0">
                <a:solidFill>
                  <a:schemeClr val="tx2"/>
                </a:solidFill>
                <a:latin typeface="Luiss Sans"/>
                <a:cs typeface="Calibri" panose="020F0502020204030204" pitchFamily="34" charset="0"/>
              </a:rPr>
              <a:t>5. </a:t>
            </a:r>
            <a:r>
              <a:rPr lang="it-IT" sz="8800" b="1" dirty="0">
                <a:solidFill>
                  <a:srgbClr val="002060"/>
                </a:solidFill>
                <a:latin typeface="Luiss Sans"/>
                <a:cs typeface="Calibri" panose="020F0502020204030204" pitchFamily="34" charset="0"/>
              </a:rPr>
              <a:t>Considerazioni finali e Spunti di riflessione                                                                                 </a:t>
            </a:r>
            <a:r>
              <a:rPr lang="it-IT" sz="8000" b="1" dirty="0">
                <a:solidFill>
                  <a:srgbClr val="002060"/>
                </a:solidFill>
                <a:latin typeface="Luiss Sans"/>
                <a:cs typeface="Calibri" panose="020F0502020204030204" pitchFamily="34" charset="0"/>
              </a:rPr>
              <a:t>2/2</a:t>
            </a:r>
          </a:p>
          <a:p>
            <a:pPr>
              <a:lnSpc>
                <a:spcPct val="90000"/>
              </a:lnSpc>
              <a:spcBef>
                <a:spcPts val="1000"/>
              </a:spcBef>
            </a:pPr>
            <a:endParaRPr lang="it-IT" sz="8800" b="1" dirty="0">
              <a:solidFill>
                <a:srgbClr val="002060"/>
              </a:solidFill>
              <a:latin typeface="Luiss Sans"/>
              <a:cs typeface="Calibri" panose="020F0502020204030204" pitchFamily="34" charset="0"/>
            </a:endParaRPr>
          </a:p>
          <a:p>
            <a:pPr>
              <a:lnSpc>
                <a:spcPct val="90000"/>
              </a:lnSpc>
              <a:spcBef>
                <a:spcPts val="1000"/>
              </a:spcBef>
            </a:pPr>
            <a:r>
              <a:rPr lang="it-IT" sz="3200" b="1" dirty="0">
                <a:solidFill>
                  <a:schemeClr val="bg1"/>
                </a:solidFill>
                <a:latin typeface="Luiss Sans"/>
                <a:cs typeface="Calibri" panose="020F0502020204030204" pitchFamily="34" charset="0"/>
              </a:rPr>
              <a:t>							</a:t>
            </a:r>
            <a:endParaRPr lang="en-US" sz="3200" b="1" dirty="0">
              <a:solidFill>
                <a:schemeClr val="bg1"/>
              </a:solidFill>
              <a:latin typeface="Luiss Sans"/>
              <a:cs typeface="Calibri" panose="020F0502020204030204" pitchFamily="34" charset="0"/>
            </a:endParaRPr>
          </a:p>
        </p:txBody>
      </p:sp>
      <p:sp>
        <p:nvSpPr>
          <p:cNvPr id="2" name="Segnaposto numero diapositiva 1">
            <a:extLst>
              <a:ext uri="{FF2B5EF4-FFF2-40B4-BE49-F238E27FC236}">
                <a16:creationId xmlns:a16="http://schemas.microsoft.com/office/drawing/2014/main" id="{71B800E4-DE0B-4464-8CC3-BE7AEB6FA8F4}"/>
              </a:ext>
            </a:extLst>
          </p:cNvPr>
          <p:cNvSpPr>
            <a:spLocks noGrp="1"/>
          </p:cNvSpPr>
          <p:nvPr>
            <p:ph type="sldNum" sz="quarter" idx="12"/>
          </p:nvPr>
        </p:nvSpPr>
        <p:spPr/>
        <p:txBody>
          <a:bodyPr/>
          <a:lstStyle/>
          <a:p>
            <a:fld id="{7EC90317-67F8-40E5-AAD6-4B337B709EC6}" type="slidenum">
              <a:rPr lang="en-US" smtClean="0"/>
              <a:t>14</a:t>
            </a:fld>
            <a:endParaRPr lang="en-US"/>
          </a:p>
        </p:txBody>
      </p:sp>
      <p:sp>
        <p:nvSpPr>
          <p:cNvPr id="6" name="Rettangolo 5">
            <a:extLst>
              <a:ext uri="{FF2B5EF4-FFF2-40B4-BE49-F238E27FC236}">
                <a16:creationId xmlns:a16="http://schemas.microsoft.com/office/drawing/2014/main" id="{3CF4F428-B4D1-4AAF-DD59-6020F1AA0020}"/>
              </a:ext>
            </a:extLst>
          </p:cNvPr>
          <p:cNvSpPr/>
          <p:nvPr/>
        </p:nvSpPr>
        <p:spPr>
          <a:xfrm>
            <a:off x="504736" y="469031"/>
            <a:ext cx="10979791" cy="453530"/>
          </a:xfrm>
          <a:prstGeom prst="rect">
            <a:avLst/>
          </a:prstGeom>
        </p:spPr>
        <p:txBody>
          <a:bodyPr vert="horz" lIns="91440" tIns="45720" rIns="91440" bIns="45720" rtlCol="0" anchor="t">
            <a:noAutofit/>
          </a:bodyPr>
          <a:lstStyle/>
          <a:p>
            <a:pPr>
              <a:lnSpc>
                <a:spcPct val="90000"/>
              </a:lnSpc>
              <a:spcBef>
                <a:spcPct val="0"/>
              </a:spcBef>
            </a:pPr>
            <a:r>
              <a:rPr lang="it-IT" sz="2000" b="1" u="sng" dirty="0">
                <a:solidFill>
                  <a:srgbClr val="003A70"/>
                </a:solidFill>
                <a:latin typeface="Luiss Sans" pitchFamily="2" charset="0"/>
              </a:rPr>
              <a:t>COME FARE? QUALI SONO GLI ATTORI COINVOLTI O DA COINVOLGERE? CHI FA COSA?</a:t>
            </a:r>
            <a:endParaRPr lang="it-IT" sz="2000" b="1" dirty="0">
              <a:solidFill>
                <a:srgbClr val="003A70"/>
              </a:solidFill>
              <a:latin typeface="Luiss Sans" pitchFamily="2" charset="0"/>
            </a:endParaRPr>
          </a:p>
          <a:p>
            <a:pPr defTabSz="361950">
              <a:lnSpc>
                <a:spcPct val="90000"/>
              </a:lnSpc>
              <a:spcBef>
                <a:spcPct val="0"/>
              </a:spcBef>
              <a:tabLst>
                <a:tab pos="265113" algn="l"/>
              </a:tabLst>
            </a:pPr>
            <a:endParaRPr lang="it-IT" dirty="0">
              <a:solidFill>
                <a:srgbClr val="003A70"/>
              </a:solidFill>
              <a:latin typeface="Luiss Sans" pitchFamily="2" charset="0"/>
            </a:endParaRPr>
          </a:p>
          <a:p>
            <a:pPr>
              <a:lnSpc>
                <a:spcPct val="90000"/>
              </a:lnSpc>
              <a:spcBef>
                <a:spcPct val="0"/>
              </a:spcBef>
            </a:pPr>
            <a:r>
              <a:rPr lang="it-IT" dirty="0">
                <a:solidFill>
                  <a:srgbClr val="003A70"/>
                </a:solidFill>
                <a:latin typeface="Luiss Sans" pitchFamily="2" charset="0"/>
              </a:rPr>
              <a:t>				</a:t>
            </a:r>
            <a:r>
              <a:rPr lang="it-IT" sz="2400" dirty="0">
                <a:solidFill>
                  <a:srgbClr val="003A70"/>
                </a:solidFill>
                <a:latin typeface="Luiss Sans" pitchFamily="2" charset="0"/>
              </a:rPr>
              <a:t>		</a:t>
            </a:r>
            <a:endParaRPr lang="en-US" sz="2400" dirty="0">
              <a:solidFill>
                <a:srgbClr val="003A70"/>
              </a:solidFill>
              <a:latin typeface="Luiss Sans" pitchFamily="2" charset="0"/>
            </a:endParaRPr>
          </a:p>
        </p:txBody>
      </p:sp>
      <p:sp>
        <p:nvSpPr>
          <p:cNvPr id="8" name="CasellaDiTesto 7">
            <a:extLst>
              <a:ext uri="{FF2B5EF4-FFF2-40B4-BE49-F238E27FC236}">
                <a16:creationId xmlns:a16="http://schemas.microsoft.com/office/drawing/2014/main" id="{012BA03B-926B-EDFF-5517-5745502585FA}"/>
              </a:ext>
            </a:extLst>
          </p:cNvPr>
          <p:cNvSpPr txBox="1">
            <a:spLocks noChangeArrowheads="1"/>
          </p:cNvSpPr>
          <p:nvPr/>
        </p:nvSpPr>
        <p:spPr bwMode="auto">
          <a:xfrm>
            <a:off x="6655164" y="4464605"/>
            <a:ext cx="5157485" cy="1046440"/>
          </a:xfrm>
          <a:prstGeom prst="rect">
            <a:avLst/>
          </a:prstGeom>
          <a:noFill/>
          <a:ln w="9525">
            <a:noFill/>
            <a:miter lim="800000"/>
            <a:headEnd/>
            <a:tailEnd/>
          </a:ln>
        </p:spPr>
        <p:txBody>
          <a:bodyPr wrap="square">
            <a:spAutoFit/>
          </a:bodyPr>
          <a:lstStyle/>
          <a:p>
            <a:pPr algn="r"/>
            <a:r>
              <a:rPr lang="it-IT" sz="2200" b="1" dirty="0">
                <a:solidFill>
                  <a:schemeClr val="tx2"/>
                </a:solidFill>
                <a:latin typeface="Luiss Sans"/>
                <a:cs typeface="Times New Roman" pitchFamily="18" charset="0"/>
              </a:rPr>
              <a:t>ORGANIZZAZIONI SANITARIE</a:t>
            </a:r>
          </a:p>
          <a:p>
            <a:pPr algn="r"/>
            <a:r>
              <a:rPr lang="it-IT" sz="2000" dirty="0">
                <a:solidFill>
                  <a:schemeClr val="tx2"/>
                </a:solidFill>
                <a:latin typeface="Luiss Sans"/>
                <a:cs typeface="Times New Roman" pitchFamily="18" charset="0"/>
              </a:rPr>
              <a:t>(OMS; A.S.L.; OSPEDALI; MEDICI; ASSOCIAZIONI MEDICHE; MINISTERO DELLA SALUTE; ETC.)</a:t>
            </a:r>
          </a:p>
        </p:txBody>
      </p:sp>
      <p:sp>
        <p:nvSpPr>
          <p:cNvPr id="9" name="CasellaDiTesto 8">
            <a:extLst>
              <a:ext uri="{FF2B5EF4-FFF2-40B4-BE49-F238E27FC236}">
                <a16:creationId xmlns:a16="http://schemas.microsoft.com/office/drawing/2014/main" id="{CB72B517-7BED-3992-283A-110EA1979637}"/>
              </a:ext>
            </a:extLst>
          </p:cNvPr>
          <p:cNvSpPr txBox="1">
            <a:spLocks noChangeArrowheads="1"/>
          </p:cNvSpPr>
          <p:nvPr/>
        </p:nvSpPr>
        <p:spPr bwMode="auto">
          <a:xfrm>
            <a:off x="589907" y="2318595"/>
            <a:ext cx="3566523" cy="400110"/>
          </a:xfrm>
          <a:prstGeom prst="rect">
            <a:avLst/>
          </a:prstGeom>
          <a:noFill/>
          <a:ln w="9525">
            <a:noFill/>
            <a:miter lim="800000"/>
            <a:headEnd/>
            <a:tailEnd/>
          </a:ln>
        </p:spPr>
        <p:txBody>
          <a:bodyPr wrap="square">
            <a:spAutoFit/>
          </a:bodyPr>
          <a:lstStyle/>
          <a:p>
            <a:r>
              <a:rPr lang="it-IT" sz="2000" b="1" dirty="0">
                <a:solidFill>
                  <a:schemeClr val="tx2"/>
                </a:solidFill>
                <a:latin typeface="Luiss Sans"/>
                <a:cs typeface="Times New Roman" pitchFamily="18" charset="0"/>
              </a:rPr>
              <a:t>ENTI PER LA SICUREZZA</a:t>
            </a:r>
          </a:p>
        </p:txBody>
      </p:sp>
      <p:sp>
        <p:nvSpPr>
          <p:cNvPr id="10" name="CasellaDiTesto 9">
            <a:extLst>
              <a:ext uri="{FF2B5EF4-FFF2-40B4-BE49-F238E27FC236}">
                <a16:creationId xmlns:a16="http://schemas.microsoft.com/office/drawing/2014/main" id="{0661500F-47AF-C45B-35F7-CC9FDB89DFAC}"/>
              </a:ext>
            </a:extLst>
          </p:cNvPr>
          <p:cNvSpPr txBox="1">
            <a:spLocks noChangeArrowheads="1"/>
          </p:cNvSpPr>
          <p:nvPr/>
        </p:nvSpPr>
        <p:spPr bwMode="auto">
          <a:xfrm>
            <a:off x="595914" y="4360766"/>
            <a:ext cx="4885536" cy="1323439"/>
          </a:xfrm>
          <a:prstGeom prst="rect">
            <a:avLst/>
          </a:prstGeom>
          <a:noFill/>
          <a:ln w="9525">
            <a:noFill/>
            <a:miter lim="800000"/>
            <a:headEnd/>
            <a:tailEnd/>
          </a:ln>
        </p:spPr>
        <p:txBody>
          <a:bodyPr wrap="square">
            <a:spAutoFit/>
          </a:bodyPr>
          <a:lstStyle/>
          <a:p>
            <a:r>
              <a:rPr lang="it-IT" sz="2000" b="1" dirty="0">
                <a:solidFill>
                  <a:schemeClr val="tx2"/>
                </a:solidFill>
                <a:latin typeface="Luiss Sans"/>
                <a:cs typeface="Times New Roman" pitchFamily="18" charset="0"/>
              </a:rPr>
              <a:t>ENTI GIURIDICI &amp;</a:t>
            </a:r>
          </a:p>
          <a:p>
            <a:r>
              <a:rPr lang="it-IT" sz="2000" b="1" dirty="0">
                <a:solidFill>
                  <a:schemeClr val="tx2"/>
                </a:solidFill>
                <a:latin typeface="Luiss Sans"/>
                <a:cs typeface="Times New Roman" pitchFamily="18" charset="0"/>
              </a:rPr>
              <a:t>ISTITUZIONI PUBBLICHE </a:t>
            </a:r>
          </a:p>
          <a:p>
            <a:r>
              <a:rPr lang="it-IT" sz="2000" dirty="0">
                <a:solidFill>
                  <a:schemeClr val="tx2"/>
                </a:solidFill>
                <a:latin typeface="Luiss Sans"/>
                <a:cs typeface="Times New Roman" pitchFamily="18" charset="0"/>
              </a:rPr>
              <a:t>(P.A.; GOVERNO; REGIONE; ENTI PROVINCIALI; COMUNI, ETC.)</a:t>
            </a:r>
          </a:p>
        </p:txBody>
      </p:sp>
      <p:sp>
        <p:nvSpPr>
          <p:cNvPr id="11" name="CasellaDiTesto 11">
            <a:extLst>
              <a:ext uri="{FF2B5EF4-FFF2-40B4-BE49-F238E27FC236}">
                <a16:creationId xmlns:a16="http://schemas.microsoft.com/office/drawing/2014/main" id="{9A712F76-56A9-3301-BA58-C165F407CE58}"/>
              </a:ext>
            </a:extLst>
          </p:cNvPr>
          <p:cNvSpPr txBox="1">
            <a:spLocks noChangeArrowheads="1"/>
          </p:cNvSpPr>
          <p:nvPr/>
        </p:nvSpPr>
        <p:spPr bwMode="auto">
          <a:xfrm>
            <a:off x="6420916" y="1016620"/>
            <a:ext cx="5160479" cy="1015663"/>
          </a:xfrm>
          <a:prstGeom prst="rect">
            <a:avLst/>
          </a:prstGeom>
          <a:noFill/>
          <a:ln w="9525">
            <a:noFill/>
            <a:miter lim="800000"/>
            <a:headEnd/>
            <a:tailEnd/>
          </a:ln>
        </p:spPr>
        <p:txBody>
          <a:bodyPr wrap="square">
            <a:spAutoFit/>
          </a:bodyPr>
          <a:lstStyle/>
          <a:p>
            <a:pPr algn="r"/>
            <a:r>
              <a:rPr lang="it-IT" sz="2000" b="1" dirty="0">
                <a:solidFill>
                  <a:schemeClr val="tx2"/>
                </a:solidFill>
                <a:latin typeface="Luiss Sans"/>
                <a:cs typeface="Times New Roman" pitchFamily="18" charset="0"/>
              </a:rPr>
              <a:t>AZIENDE</a:t>
            </a:r>
          </a:p>
          <a:p>
            <a:pPr algn="r"/>
            <a:r>
              <a:rPr lang="it-IT" sz="2000" dirty="0">
                <a:solidFill>
                  <a:schemeClr val="tx2"/>
                </a:solidFill>
                <a:latin typeface="Luiss Sans"/>
                <a:cs typeface="Times New Roman" pitchFamily="18" charset="0"/>
              </a:rPr>
              <a:t>(SETTORE INDUSTRIA; SETTORE COMMERCIO; ETC.)</a:t>
            </a:r>
          </a:p>
        </p:txBody>
      </p:sp>
      <p:sp>
        <p:nvSpPr>
          <p:cNvPr id="12" name="CasellaDiTesto 12">
            <a:extLst>
              <a:ext uri="{FF2B5EF4-FFF2-40B4-BE49-F238E27FC236}">
                <a16:creationId xmlns:a16="http://schemas.microsoft.com/office/drawing/2014/main" id="{9BAC04DB-E9A0-F3A3-C568-60AC5EADAB22}"/>
              </a:ext>
            </a:extLst>
          </p:cNvPr>
          <p:cNvSpPr txBox="1">
            <a:spLocks noChangeArrowheads="1"/>
          </p:cNvSpPr>
          <p:nvPr/>
        </p:nvSpPr>
        <p:spPr bwMode="auto">
          <a:xfrm>
            <a:off x="6655164" y="2648997"/>
            <a:ext cx="5160479" cy="707886"/>
          </a:xfrm>
          <a:prstGeom prst="rect">
            <a:avLst/>
          </a:prstGeom>
          <a:noFill/>
          <a:ln w="9525">
            <a:noFill/>
            <a:miter lim="800000"/>
            <a:headEnd/>
            <a:tailEnd/>
          </a:ln>
        </p:spPr>
        <p:txBody>
          <a:bodyPr wrap="square">
            <a:spAutoFit/>
          </a:bodyPr>
          <a:lstStyle/>
          <a:p>
            <a:pPr algn="r"/>
            <a:r>
              <a:rPr lang="it-IT" sz="2000" b="1" dirty="0">
                <a:solidFill>
                  <a:schemeClr val="tx2"/>
                </a:solidFill>
                <a:latin typeface="Luiss Sans"/>
                <a:cs typeface="Times New Roman" pitchFamily="18" charset="0"/>
              </a:rPr>
              <a:t>ISTITUZIONI DI FORMAZIONE </a:t>
            </a:r>
          </a:p>
          <a:p>
            <a:pPr algn="r"/>
            <a:r>
              <a:rPr lang="it-IT" sz="2000" dirty="0">
                <a:solidFill>
                  <a:schemeClr val="tx2"/>
                </a:solidFill>
                <a:latin typeface="Luiss Sans"/>
                <a:cs typeface="Times New Roman" pitchFamily="18" charset="0"/>
              </a:rPr>
              <a:t>(UNIVERSITA’; BUSINESS SCHOOL; SCUOLE, ETC.)</a:t>
            </a:r>
          </a:p>
        </p:txBody>
      </p:sp>
      <p:sp>
        <p:nvSpPr>
          <p:cNvPr id="13" name="CasellaDiTesto 12">
            <a:extLst>
              <a:ext uri="{FF2B5EF4-FFF2-40B4-BE49-F238E27FC236}">
                <a16:creationId xmlns:a16="http://schemas.microsoft.com/office/drawing/2014/main" id="{47DC0E66-5949-076C-E5E4-0B7BD82AF00C}"/>
              </a:ext>
            </a:extLst>
          </p:cNvPr>
          <p:cNvSpPr txBox="1">
            <a:spLocks noChangeArrowheads="1"/>
          </p:cNvSpPr>
          <p:nvPr/>
        </p:nvSpPr>
        <p:spPr bwMode="auto">
          <a:xfrm>
            <a:off x="504735" y="1060825"/>
            <a:ext cx="5157485" cy="1015663"/>
          </a:xfrm>
          <a:prstGeom prst="rect">
            <a:avLst/>
          </a:prstGeom>
          <a:noFill/>
          <a:ln w="9525">
            <a:noFill/>
            <a:miter lim="800000"/>
            <a:headEnd/>
            <a:tailEnd/>
          </a:ln>
        </p:spPr>
        <p:txBody>
          <a:bodyPr wrap="square">
            <a:spAutoFit/>
          </a:bodyPr>
          <a:lstStyle/>
          <a:p>
            <a:r>
              <a:rPr lang="it-IT" sz="2000" b="1" dirty="0">
                <a:solidFill>
                  <a:schemeClr val="tx2"/>
                </a:solidFill>
                <a:latin typeface="Luiss Sans"/>
                <a:cs typeface="Times New Roman" pitchFamily="18" charset="0"/>
              </a:rPr>
              <a:t>ORGANIZZAZIONI DEL TERZO SETTORE</a:t>
            </a:r>
          </a:p>
          <a:p>
            <a:r>
              <a:rPr lang="it-IT" sz="2000" dirty="0">
                <a:solidFill>
                  <a:schemeClr val="tx2"/>
                </a:solidFill>
                <a:latin typeface="Luiss Sans"/>
                <a:cs typeface="Times New Roman" pitchFamily="18" charset="0"/>
              </a:rPr>
              <a:t>(ASSOCIAZIONI PER LA DISABILITA’; FEDERAZIONI DISABILITA’; ETC.)</a:t>
            </a:r>
          </a:p>
        </p:txBody>
      </p:sp>
      <p:sp>
        <p:nvSpPr>
          <p:cNvPr id="14" name="CasellaDiTesto 13">
            <a:extLst>
              <a:ext uri="{FF2B5EF4-FFF2-40B4-BE49-F238E27FC236}">
                <a16:creationId xmlns:a16="http://schemas.microsoft.com/office/drawing/2014/main" id="{CA3D4525-9DF9-9B6C-8DE3-B390F8991DB1}"/>
              </a:ext>
            </a:extLst>
          </p:cNvPr>
          <p:cNvSpPr txBox="1">
            <a:spLocks noChangeArrowheads="1"/>
          </p:cNvSpPr>
          <p:nvPr/>
        </p:nvSpPr>
        <p:spPr bwMode="auto">
          <a:xfrm>
            <a:off x="3171644" y="3287175"/>
            <a:ext cx="5157485" cy="769441"/>
          </a:xfrm>
          <a:prstGeom prst="rect">
            <a:avLst/>
          </a:prstGeom>
          <a:noFill/>
          <a:ln w="9525">
            <a:noFill/>
            <a:miter lim="800000"/>
            <a:headEnd/>
            <a:tailEnd/>
          </a:ln>
        </p:spPr>
        <p:txBody>
          <a:bodyPr wrap="square">
            <a:spAutoFit/>
          </a:bodyPr>
          <a:lstStyle/>
          <a:p>
            <a:pPr algn="ctr"/>
            <a:r>
              <a:rPr lang="it-IT" sz="2200" b="1" dirty="0">
                <a:solidFill>
                  <a:srgbClr val="C00000"/>
                </a:solidFill>
                <a:latin typeface="Luiss Sans"/>
                <a:cs typeface="Times New Roman" pitchFamily="18" charset="0"/>
              </a:rPr>
              <a:t>INDIVIDUO</a:t>
            </a:r>
          </a:p>
          <a:p>
            <a:pPr algn="ctr"/>
            <a:r>
              <a:rPr lang="it-IT" sz="2200" b="1" dirty="0">
                <a:solidFill>
                  <a:srgbClr val="C00000"/>
                </a:solidFill>
                <a:latin typeface="Luiss Sans"/>
                <a:cs typeface="Times New Roman" pitchFamily="18" charset="0"/>
              </a:rPr>
              <a:t>(PERSONA CON DISABILITA’)</a:t>
            </a:r>
          </a:p>
        </p:txBody>
      </p:sp>
      <p:pic>
        <p:nvPicPr>
          <p:cNvPr id="1026" name="Picture 2" descr="❓ Punto Interrogativo Rosso Emoji">
            <a:extLst>
              <a:ext uri="{FF2B5EF4-FFF2-40B4-BE49-F238E27FC236}">
                <a16:creationId xmlns:a16="http://schemas.microsoft.com/office/drawing/2014/main" id="{FDFB8EF4-D347-71A6-B5D4-86212DCF3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144196"/>
            <a:ext cx="1488614" cy="1114429"/>
          </a:xfrm>
          <a:prstGeom prst="rect">
            <a:avLst/>
          </a:prstGeom>
          <a:noFill/>
          <a:extLst>
            <a:ext uri="{909E8E84-426E-40DD-AFC4-6F175D3DCCD1}">
              <a14:hiddenFill xmlns:a14="http://schemas.microsoft.com/office/drawing/2010/main">
                <a:solidFill>
                  <a:srgbClr val="FFFFFF"/>
                </a:solidFill>
              </a14:hiddenFill>
            </a:ext>
          </a:extLst>
        </p:spPr>
      </p:pic>
      <p:sp>
        <p:nvSpPr>
          <p:cNvPr id="16" name="CasellaDiTesto 15">
            <a:extLst>
              <a:ext uri="{FF2B5EF4-FFF2-40B4-BE49-F238E27FC236}">
                <a16:creationId xmlns:a16="http://schemas.microsoft.com/office/drawing/2014/main" id="{29A7DE81-95F6-4E9F-8C38-A8465F6E292A}"/>
              </a:ext>
            </a:extLst>
          </p:cNvPr>
          <p:cNvSpPr txBox="1"/>
          <p:nvPr/>
        </p:nvSpPr>
        <p:spPr>
          <a:xfrm>
            <a:off x="589907" y="3078070"/>
            <a:ext cx="3372493" cy="1015663"/>
          </a:xfrm>
          <a:prstGeom prst="rect">
            <a:avLst/>
          </a:prstGeom>
          <a:noFill/>
        </p:spPr>
        <p:txBody>
          <a:bodyPr wrap="square">
            <a:spAutoFit/>
          </a:bodyPr>
          <a:lstStyle/>
          <a:p>
            <a:r>
              <a:rPr lang="it-IT" sz="2000" b="1" dirty="0">
                <a:solidFill>
                  <a:schemeClr val="tx2"/>
                </a:solidFill>
                <a:latin typeface="Luiss Sans"/>
                <a:cs typeface="Times New Roman" pitchFamily="18" charset="0"/>
              </a:rPr>
              <a:t>AZIENDE DI SVILUPPO E FORNITURA DI SOLUZIONI E SERVIZI DIGITALI E/O ICT </a:t>
            </a:r>
          </a:p>
        </p:txBody>
      </p:sp>
    </p:spTree>
    <p:extLst>
      <p:ext uri="{BB962C8B-B14F-4D97-AF65-F5344CB8AC3E}">
        <p14:creationId xmlns:p14="http://schemas.microsoft.com/office/powerpoint/2010/main" val="3306221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1">
            <a:extLst>
              <a:ext uri="{FF2B5EF4-FFF2-40B4-BE49-F238E27FC236}">
                <a16:creationId xmlns:a16="http://schemas.microsoft.com/office/drawing/2014/main" id="{07B17CF2-442B-DB46-8CDE-F9F11AA5273D}"/>
              </a:ext>
            </a:extLst>
          </p:cNvPr>
          <p:cNvSpPr>
            <a:spLocks noGrp="1"/>
          </p:cNvSpPr>
          <p:nvPr>
            <p:ph type="ctrTitle"/>
          </p:nvPr>
        </p:nvSpPr>
        <p:spPr>
          <a:xfrm>
            <a:off x="501944" y="2602922"/>
            <a:ext cx="10228260" cy="2708434"/>
          </a:xfrm>
        </p:spPr>
        <p:txBody>
          <a:bodyPr/>
          <a:lstStyle/>
          <a:p>
            <a:pPr>
              <a:lnSpc>
                <a:spcPct val="100000"/>
              </a:lnSpc>
            </a:pPr>
            <a:r>
              <a:rPr lang="it-IT" sz="2800" dirty="0"/>
              <a:t>Grazie per l’attenzione!</a:t>
            </a:r>
            <a:br>
              <a:rPr lang="it-IT" sz="2800" dirty="0"/>
            </a:br>
            <a:br>
              <a:rPr lang="it-IT" sz="2800" dirty="0"/>
            </a:br>
            <a:br>
              <a:rPr lang="it-IT" sz="2800" dirty="0"/>
            </a:br>
            <a:br>
              <a:rPr lang="it-IT" sz="2800" dirty="0"/>
            </a:br>
            <a:br>
              <a:rPr lang="it-IT" sz="2800" dirty="0"/>
            </a:br>
            <a:endParaRPr lang="it-IT" sz="3600" dirty="0"/>
          </a:p>
        </p:txBody>
      </p:sp>
      <p:sp>
        <p:nvSpPr>
          <p:cNvPr id="2" name="Rettangolo 13">
            <a:extLst>
              <a:ext uri="{FF2B5EF4-FFF2-40B4-BE49-F238E27FC236}">
                <a16:creationId xmlns:a16="http://schemas.microsoft.com/office/drawing/2014/main" id="{8AAE4386-D3E6-D46A-4C17-09085D8F0423}"/>
              </a:ext>
            </a:extLst>
          </p:cNvPr>
          <p:cNvSpPr>
            <a:spLocks noChangeArrowheads="1"/>
          </p:cNvSpPr>
          <p:nvPr/>
        </p:nvSpPr>
        <p:spPr bwMode="auto">
          <a:xfrm>
            <a:off x="1717040" y="3957139"/>
            <a:ext cx="4287520" cy="461665"/>
          </a:xfrm>
          <a:prstGeom prst="rect">
            <a:avLst/>
          </a:prstGeom>
          <a:noFill/>
          <a:ln w="9525">
            <a:noFill/>
            <a:miter lim="800000"/>
            <a:headEnd/>
            <a:tailEnd/>
          </a:ln>
        </p:spPr>
        <p:txBody>
          <a:bodyPr wrap="square">
            <a:spAutoFit/>
          </a:bodyPr>
          <a:lstStyle/>
          <a:p>
            <a:pPr algn="ctr"/>
            <a:r>
              <a:rPr lang="it-IT" sz="2400" b="1" dirty="0">
                <a:solidFill>
                  <a:srgbClr val="003A70"/>
                </a:solidFill>
                <a:latin typeface="Luiss Sans" pitchFamily="2" charset="0"/>
                <a:ea typeface="+mj-ea"/>
                <a:cs typeface="+mj-cs"/>
              </a:rPr>
              <a:t>luisa.varriale@uniparthenope.it</a:t>
            </a:r>
          </a:p>
        </p:txBody>
      </p:sp>
      <p:pic>
        <p:nvPicPr>
          <p:cNvPr id="3" name="Picture 3" descr="C:\Users\Luisa\Desktop\posta.jpg">
            <a:extLst>
              <a:ext uri="{FF2B5EF4-FFF2-40B4-BE49-F238E27FC236}">
                <a16:creationId xmlns:a16="http://schemas.microsoft.com/office/drawing/2014/main" id="{1F17D377-23EA-94A9-6619-75D8DF4F5E04}"/>
              </a:ext>
            </a:extLst>
          </p:cNvPr>
          <p:cNvPicPr>
            <a:picLocks noChangeAspect="1" noChangeArrowheads="1"/>
          </p:cNvPicPr>
          <p:nvPr/>
        </p:nvPicPr>
        <p:blipFill>
          <a:blip r:embed="rId2" cstate="print"/>
          <a:srcRect/>
          <a:stretch>
            <a:fillRect/>
          </a:stretch>
        </p:blipFill>
        <p:spPr bwMode="auto">
          <a:xfrm>
            <a:off x="346222" y="3811438"/>
            <a:ext cx="1296988" cy="935038"/>
          </a:xfrm>
          <a:prstGeom prst="rect">
            <a:avLst/>
          </a:prstGeom>
          <a:noFill/>
          <a:ln w="9525">
            <a:noFill/>
            <a:miter lim="800000"/>
            <a:headEnd/>
            <a:tailEnd/>
          </a:ln>
        </p:spPr>
      </p:pic>
    </p:spTree>
    <p:extLst>
      <p:ext uri="{BB962C8B-B14F-4D97-AF65-F5344CB8AC3E}">
        <p14:creationId xmlns:p14="http://schemas.microsoft.com/office/powerpoint/2010/main" val="706375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687CC7AD-CE63-4E2B-ADA5-C271A7FB74A6}"/>
              </a:ext>
            </a:extLst>
          </p:cNvPr>
          <p:cNvSpPr txBox="1">
            <a:spLocks/>
          </p:cNvSpPr>
          <p:nvPr/>
        </p:nvSpPr>
        <p:spPr>
          <a:xfrm>
            <a:off x="504737" y="1784416"/>
            <a:ext cx="7416391" cy="2092881"/>
          </a:xfrm>
          <a:prstGeom prst="rect">
            <a:avLst/>
          </a:prstGeom>
          <a:noFill/>
        </p:spPr>
        <p:txBody>
          <a:bodyPr wrap="square" rtlCol="0">
            <a:spAutoFit/>
          </a:bodyPr>
          <a:lstStyle>
            <a:defPPr>
              <a:defRPr lang="it-IT"/>
            </a:defPPr>
            <a:lvl1pPr marL="342900" marR="0" lvl="0" indent="-342900" fontAlgn="auto">
              <a:lnSpc>
                <a:spcPct val="100000"/>
              </a:lnSpc>
              <a:spcBef>
                <a:spcPts val="0"/>
              </a:spcBef>
              <a:spcAft>
                <a:spcPts val="1200"/>
              </a:spcAft>
              <a:buClrTx/>
              <a:buSzTx/>
              <a:buFont typeface="+mj-lt"/>
              <a:buAutoNum type="arabicPeriod"/>
              <a:tabLst/>
              <a:defRPr b="1">
                <a:solidFill>
                  <a:srgbClr val="003160"/>
                </a:solidFill>
                <a:latin typeface="Luiss Sans" pitchFamily="2" charset="0"/>
              </a:defRPr>
            </a:lvl1pPr>
          </a:lstStyle>
          <a:p>
            <a:pPr marL="0" indent="0">
              <a:buNone/>
            </a:pPr>
            <a:endParaRPr lang="it-IT" dirty="0">
              <a:latin typeface="Luiss Sans"/>
              <a:cs typeface="Calibri" panose="020F0502020204030204" pitchFamily="34" charset="0"/>
            </a:endParaRPr>
          </a:p>
          <a:p>
            <a:pPr marL="342900" indent="-342900">
              <a:buFont typeface="+mj-lt"/>
              <a:buAutoNum type="arabicPeriod"/>
            </a:pPr>
            <a:r>
              <a:rPr lang="it-IT" dirty="0">
                <a:latin typeface="Luiss Sans"/>
                <a:cs typeface="Calibri" panose="020F0502020204030204" pitchFamily="34" charset="0"/>
              </a:rPr>
              <a:t>Tecnologie Digitali &amp; Disabilità: Dal divario digitale all’inclusione digitale</a:t>
            </a:r>
          </a:p>
          <a:p>
            <a:pPr marL="342900" indent="-342900">
              <a:buFont typeface="+mj-lt"/>
              <a:buAutoNum type="arabicPeriod"/>
            </a:pPr>
            <a:r>
              <a:rPr lang="it-IT" dirty="0">
                <a:latin typeface="Luiss Sans"/>
                <a:cs typeface="Calibri" panose="020F0502020204030204" pitchFamily="34" charset="0"/>
              </a:rPr>
              <a:t>Disabilità &amp; Inclusione &amp; Occupazione al Lavoro</a:t>
            </a:r>
          </a:p>
          <a:p>
            <a:pPr marL="342900" indent="-342900">
              <a:buFont typeface="+mj-lt"/>
              <a:buAutoNum type="arabicPeriod"/>
            </a:pPr>
            <a:r>
              <a:rPr lang="it-IT" dirty="0">
                <a:latin typeface="Luiss Sans"/>
                <a:cs typeface="Calibri" panose="020F0502020204030204" pitchFamily="34" charset="0"/>
              </a:rPr>
              <a:t>Tecnologie Digitali &amp; Disabilità &amp; Inclusione Lavorativa</a:t>
            </a:r>
          </a:p>
          <a:p>
            <a:pPr marL="342900" indent="-342900">
              <a:buFont typeface="+mj-lt"/>
              <a:buAutoNum type="arabicPeriod"/>
            </a:pPr>
            <a:r>
              <a:rPr lang="it-IT" dirty="0">
                <a:latin typeface="Luiss Sans"/>
                <a:cs typeface="Calibri" panose="020F0502020204030204" pitchFamily="34" charset="0"/>
              </a:rPr>
              <a:t>Considerazioni finali e Spunti di riflessione</a:t>
            </a:r>
          </a:p>
        </p:txBody>
      </p:sp>
      <p:sp>
        <p:nvSpPr>
          <p:cNvPr id="4" name="Segnaposto numero diapositiva 3">
            <a:extLst>
              <a:ext uri="{FF2B5EF4-FFF2-40B4-BE49-F238E27FC236}">
                <a16:creationId xmlns:a16="http://schemas.microsoft.com/office/drawing/2014/main" id="{9232E072-5AA0-4BA4-B7C4-1C79C93D3DE6}"/>
              </a:ext>
            </a:extLst>
          </p:cNvPr>
          <p:cNvSpPr>
            <a:spLocks noGrp="1"/>
          </p:cNvSpPr>
          <p:nvPr>
            <p:ph type="sldNum" sz="quarter" idx="12"/>
          </p:nvPr>
        </p:nvSpPr>
        <p:spPr/>
        <p:txBody>
          <a:bodyPr/>
          <a:lstStyle/>
          <a:p>
            <a:fld id="{7EC90317-67F8-40E5-AAD6-4B337B709EC6}" type="slidenum">
              <a:rPr lang="en-US" smtClean="0"/>
              <a:t>2</a:t>
            </a:fld>
            <a:endParaRPr lang="en-US"/>
          </a:p>
        </p:txBody>
      </p:sp>
      <p:pic>
        <p:nvPicPr>
          <p:cNvPr id="9" name="Elemento grafico 8">
            <a:extLst>
              <a:ext uri="{FF2B5EF4-FFF2-40B4-BE49-F238E27FC236}">
                <a16:creationId xmlns:a16="http://schemas.microsoft.com/office/drawing/2014/main" id="{5C6F0C4E-4C5C-4EEC-B4E2-231E1D66A9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9162260" y="530378"/>
            <a:ext cx="2525003" cy="1937400"/>
          </a:xfrm>
          <a:prstGeom prst="rect">
            <a:avLst/>
          </a:prstGeom>
        </p:spPr>
      </p:pic>
      <p:pic>
        <p:nvPicPr>
          <p:cNvPr id="11" name="Immagine 10">
            <a:extLst>
              <a:ext uri="{FF2B5EF4-FFF2-40B4-BE49-F238E27FC236}">
                <a16:creationId xmlns:a16="http://schemas.microsoft.com/office/drawing/2014/main" id="{A8A41B5D-61EF-4B15-9205-3FCF17B68839}"/>
              </a:ext>
            </a:extLst>
          </p:cNvPr>
          <p:cNvPicPr>
            <a:picLocks noChangeAspect="1"/>
          </p:cNvPicPr>
          <p:nvPr/>
        </p:nvPicPr>
        <p:blipFill>
          <a:blip r:embed="rId5"/>
          <a:stretch>
            <a:fillRect/>
          </a:stretch>
        </p:blipFill>
        <p:spPr>
          <a:xfrm>
            <a:off x="429277" y="304878"/>
            <a:ext cx="11333446" cy="1079086"/>
          </a:xfrm>
          <a:prstGeom prst="rect">
            <a:avLst/>
          </a:prstGeom>
        </p:spPr>
      </p:pic>
    </p:spTree>
    <p:extLst>
      <p:ext uri="{BB962C8B-B14F-4D97-AF65-F5344CB8AC3E}">
        <p14:creationId xmlns:p14="http://schemas.microsoft.com/office/powerpoint/2010/main" val="1294841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687CC7AD-CE63-4E2B-ADA5-C271A7FB74A6}"/>
              </a:ext>
            </a:extLst>
          </p:cNvPr>
          <p:cNvSpPr txBox="1">
            <a:spLocks/>
          </p:cNvSpPr>
          <p:nvPr/>
        </p:nvSpPr>
        <p:spPr>
          <a:xfrm>
            <a:off x="504737" y="1113201"/>
            <a:ext cx="11182526" cy="583512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endParaRPr lang="it-IT" sz="1800" dirty="0">
              <a:solidFill>
                <a:srgbClr val="002060"/>
              </a:solidFill>
              <a:latin typeface="Luiss Sans" pitchFamily="2" charset="0"/>
              <a:cs typeface="Calibri" panose="020F0502020204030204" pitchFamily="34" charset="0"/>
            </a:endParaRPr>
          </a:p>
          <a:p>
            <a:pPr algn="just">
              <a:lnSpc>
                <a:spcPct val="100000"/>
              </a:lnSpc>
            </a:pPr>
            <a:endParaRPr lang="it-IT" sz="1800" dirty="0">
              <a:solidFill>
                <a:srgbClr val="002060"/>
              </a:solidFill>
              <a:latin typeface="Luiss Sans" pitchFamily="2" charset="0"/>
              <a:cs typeface="Calibri" panose="020F0502020204030204" pitchFamily="34" charset="0"/>
            </a:endParaRPr>
          </a:p>
          <a:p>
            <a:pPr marL="285750" indent="-285750" algn="just">
              <a:lnSpc>
                <a:spcPct val="100000"/>
              </a:lnSpc>
              <a:buFont typeface="Wingdings" panose="05000000000000000000" pitchFamily="2" charset="2"/>
              <a:buChar char="Ø"/>
            </a:pPr>
            <a:endParaRPr lang="it-IT" sz="1800" dirty="0">
              <a:solidFill>
                <a:srgbClr val="002060"/>
              </a:solidFill>
              <a:latin typeface="Luiss Sans" pitchFamily="2" charset="0"/>
              <a:cs typeface="Calibri" panose="020F0502020204030204" pitchFamily="34" charset="0"/>
            </a:endParaRPr>
          </a:p>
          <a:p>
            <a:pPr algn="just">
              <a:lnSpc>
                <a:spcPct val="100000"/>
              </a:lnSpc>
            </a:pPr>
            <a:endParaRPr lang="it-IT" sz="1800" dirty="0">
              <a:solidFill>
                <a:srgbClr val="002060"/>
              </a:solidFill>
              <a:latin typeface="Luiss Sans" pitchFamily="2" charset="0"/>
              <a:cs typeface="Calibri" panose="020F0502020204030204" pitchFamily="34" charset="0"/>
            </a:endParaRPr>
          </a:p>
          <a:p>
            <a:pPr algn="just">
              <a:lnSpc>
                <a:spcPct val="100000"/>
              </a:lnSpc>
            </a:pPr>
            <a:endParaRPr lang="it-IT" sz="1800" dirty="0">
              <a:solidFill>
                <a:srgbClr val="002060"/>
              </a:solidFill>
              <a:latin typeface="Luiss Sans" pitchFamily="2" charset="0"/>
              <a:cs typeface="Calibri" panose="020F0502020204030204" pitchFamily="34" charset="0"/>
            </a:endParaRPr>
          </a:p>
        </p:txBody>
      </p:sp>
      <p:sp>
        <p:nvSpPr>
          <p:cNvPr id="4" name="Rettangolo 3">
            <a:extLst>
              <a:ext uri="{FF2B5EF4-FFF2-40B4-BE49-F238E27FC236}">
                <a16:creationId xmlns:a16="http://schemas.microsoft.com/office/drawing/2014/main" id="{145CF512-64E8-4029-AD0C-7551D321BE64}"/>
              </a:ext>
            </a:extLst>
          </p:cNvPr>
          <p:cNvSpPr/>
          <p:nvPr/>
        </p:nvSpPr>
        <p:spPr>
          <a:xfrm>
            <a:off x="504737" y="325120"/>
            <a:ext cx="10979791" cy="430333"/>
          </a:xfrm>
          <a:prstGeom prst="rect">
            <a:avLst/>
          </a:prstGeom>
        </p:spPr>
        <p:txBody>
          <a:bodyPr vert="horz" lIns="91440" tIns="45720" rIns="91440" bIns="45720" rtlCol="0" anchor="t">
            <a:normAutofit fontScale="25000" lnSpcReduction="20000"/>
          </a:bodyPr>
          <a:lstStyle/>
          <a:p>
            <a:pPr>
              <a:lnSpc>
                <a:spcPct val="90000"/>
              </a:lnSpc>
              <a:spcBef>
                <a:spcPts val="1000"/>
              </a:spcBef>
            </a:pPr>
            <a:r>
              <a:rPr lang="it-IT" sz="8800" b="1" dirty="0">
                <a:solidFill>
                  <a:schemeClr val="tx2"/>
                </a:solidFill>
                <a:latin typeface="Luiss Sans"/>
                <a:cs typeface="Calibri" panose="020F0502020204030204" pitchFamily="34" charset="0"/>
              </a:rPr>
              <a:t>1. </a:t>
            </a:r>
            <a:r>
              <a:rPr lang="it-IT" sz="8800" b="1" dirty="0">
                <a:solidFill>
                  <a:srgbClr val="002060"/>
                </a:solidFill>
                <a:latin typeface="Luiss Sans"/>
                <a:cs typeface="Calibri" panose="020F0502020204030204" pitchFamily="34" charset="0"/>
              </a:rPr>
              <a:t>Tecnologie Digitali &amp; Disabilità: Dal divario digitale all’inclusione digitale                            </a:t>
            </a:r>
            <a:r>
              <a:rPr lang="it-IT" sz="8000" b="1" dirty="0">
                <a:solidFill>
                  <a:srgbClr val="002060"/>
                </a:solidFill>
                <a:latin typeface="Luiss Sans"/>
                <a:cs typeface="Calibri" panose="020F0502020204030204" pitchFamily="34" charset="0"/>
              </a:rPr>
              <a:t>1/3</a:t>
            </a:r>
          </a:p>
          <a:p>
            <a:pPr>
              <a:lnSpc>
                <a:spcPct val="90000"/>
              </a:lnSpc>
              <a:spcBef>
                <a:spcPts val="1000"/>
              </a:spcBef>
            </a:pPr>
            <a:r>
              <a:rPr lang="it-IT" sz="3200" b="1" dirty="0">
                <a:solidFill>
                  <a:schemeClr val="bg1"/>
                </a:solidFill>
                <a:latin typeface="Luiss Sans"/>
                <a:cs typeface="Calibri" panose="020F0502020204030204" pitchFamily="34" charset="0"/>
              </a:rPr>
              <a:t>							</a:t>
            </a:r>
            <a:endParaRPr lang="en-US" sz="3200" b="1" dirty="0">
              <a:solidFill>
                <a:schemeClr val="bg1"/>
              </a:solidFill>
              <a:latin typeface="Luiss Sans"/>
              <a:cs typeface="Calibri" panose="020F0502020204030204" pitchFamily="34" charset="0"/>
            </a:endParaRPr>
          </a:p>
        </p:txBody>
      </p:sp>
      <p:sp>
        <p:nvSpPr>
          <p:cNvPr id="2" name="Segnaposto numero diapositiva 1">
            <a:extLst>
              <a:ext uri="{FF2B5EF4-FFF2-40B4-BE49-F238E27FC236}">
                <a16:creationId xmlns:a16="http://schemas.microsoft.com/office/drawing/2014/main" id="{71B800E4-DE0B-4464-8CC3-BE7AEB6FA8F4}"/>
              </a:ext>
            </a:extLst>
          </p:cNvPr>
          <p:cNvSpPr>
            <a:spLocks noGrp="1"/>
          </p:cNvSpPr>
          <p:nvPr>
            <p:ph type="sldNum" sz="quarter" idx="12"/>
          </p:nvPr>
        </p:nvSpPr>
        <p:spPr/>
        <p:txBody>
          <a:bodyPr/>
          <a:lstStyle/>
          <a:p>
            <a:fld id="{7EC90317-67F8-40E5-AAD6-4B337B709EC6}" type="slidenum">
              <a:rPr lang="en-US" smtClean="0"/>
              <a:t>3</a:t>
            </a:fld>
            <a:endParaRPr lang="en-US"/>
          </a:p>
        </p:txBody>
      </p:sp>
      <p:sp>
        <p:nvSpPr>
          <p:cNvPr id="6" name="Rettangolo 1">
            <a:extLst>
              <a:ext uri="{FF2B5EF4-FFF2-40B4-BE49-F238E27FC236}">
                <a16:creationId xmlns:a16="http://schemas.microsoft.com/office/drawing/2014/main" id="{DD5BE02A-7998-3EEE-F5A3-535A61E5B862}"/>
              </a:ext>
            </a:extLst>
          </p:cNvPr>
          <p:cNvSpPr>
            <a:spLocks noChangeArrowheads="1"/>
          </p:cNvSpPr>
          <p:nvPr/>
        </p:nvSpPr>
        <p:spPr bwMode="auto">
          <a:xfrm>
            <a:off x="504737" y="755453"/>
            <a:ext cx="10979791" cy="1200329"/>
          </a:xfrm>
          <a:prstGeom prst="rect">
            <a:avLst/>
          </a:prstGeom>
          <a:noFill/>
          <a:ln w="9525">
            <a:noFill/>
            <a:miter lim="800000"/>
            <a:headEnd/>
            <a:tailEnd/>
          </a:ln>
        </p:spPr>
        <p:txBody>
          <a:bodyPr wrap="square">
            <a:spAutoFit/>
          </a:bodyPr>
          <a:lstStyle/>
          <a:p>
            <a:pPr algn="ctr"/>
            <a:r>
              <a:rPr lang="it-IT" b="1" dirty="0">
                <a:solidFill>
                  <a:srgbClr val="002060"/>
                </a:solidFill>
                <a:latin typeface="Luiss Sans"/>
                <a:cs typeface="Calibri" panose="020F0502020204030204" pitchFamily="34" charset="0"/>
              </a:rPr>
              <a:t>TECNOLOGIE DIGITALI &amp; DISABILITA’</a:t>
            </a:r>
          </a:p>
          <a:p>
            <a:pPr algn="ctr"/>
            <a:endParaRPr lang="it-IT" b="1" dirty="0">
              <a:solidFill>
                <a:srgbClr val="002060"/>
              </a:solidFill>
              <a:latin typeface="Luiss Sans"/>
              <a:cs typeface="Calibri" panose="020F0502020204030204" pitchFamily="34" charset="0"/>
            </a:endParaRPr>
          </a:p>
          <a:p>
            <a:pPr algn="ctr"/>
            <a:r>
              <a:rPr lang="it-IT" b="1" dirty="0">
                <a:solidFill>
                  <a:srgbClr val="002060"/>
                </a:solidFill>
                <a:latin typeface="Luiss Sans"/>
                <a:cs typeface="Calibri" panose="020F0502020204030204" pitchFamily="34" charset="0"/>
              </a:rPr>
              <a:t>BINOMIO INSCINDIBILE CON DUPLICE RISVOLTO </a:t>
            </a:r>
          </a:p>
          <a:p>
            <a:pPr algn="ctr"/>
            <a:r>
              <a:rPr lang="it-IT" b="1" dirty="0">
                <a:solidFill>
                  <a:srgbClr val="002060"/>
                </a:solidFill>
                <a:latin typeface="Luiss Sans"/>
                <a:cs typeface="Calibri" panose="020F0502020204030204" pitchFamily="34" charset="0"/>
              </a:rPr>
              <a:t>(‘</a:t>
            </a:r>
            <a:r>
              <a:rPr lang="it-IT" b="1" i="1" dirty="0">
                <a:solidFill>
                  <a:srgbClr val="002060"/>
                </a:solidFill>
                <a:latin typeface="Luiss Sans"/>
                <a:cs typeface="Calibri" panose="020F0502020204030204" pitchFamily="34" charset="0"/>
              </a:rPr>
              <a:t>double-</a:t>
            </a:r>
            <a:r>
              <a:rPr lang="it-IT" b="1" i="1" dirty="0" err="1">
                <a:solidFill>
                  <a:srgbClr val="002060"/>
                </a:solidFill>
                <a:latin typeface="Luiss Sans"/>
                <a:cs typeface="Calibri" panose="020F0502020204030204" pitchFamily="34" charset="0"/>
              </a:rPr>
              <a:t>edged</a:t>
            </a:r>
            <a:r>
              <a:rPr lang="it-IT" b="1" i="1" dirty="0">
                <a:solidFill>
                  <a:srgbClr val="002060"/>
                </a:solidFill>
                <a:latin typeface="Luiss Sans"/>
                <a:cs typeface="Calibri" panose="020F0502020204030204" pitchFamily="34" charset="0"/>
              </a:rPr>
              <a:t> </a:t>
            </a:r>
            <a:r>
              <a:rPr lang="it-IT" b="1" i="1" dirty="0" err="1">
                <a:solidFill>
                  <a:srgbClr val="002060"/>
                </a:solidFill>
                <a:latin typeface="Luiss Sans"/>
                <a:cs typeface="Calibri" panose="020F0502020204030204" pitchFamily="34" charset="0"/>
              </a:rPr>
              <a:t>sword</a:t>
            </a:r>
            <a:r>
              <a:rPr lang="it-IT" b="1" dirty="0">
                <a:solidFill>
                  <a:srgbClr val="002060"/>
                </a:solidFill>
                <a:latin typeface="Luiss Sans"/>
                <a:cs typeface="Calibri" panose="020F0502020204030204" pitchFamily="34" charset="0"/>
              </a:rPr>
              <a:t>’)</a:t>
            </a:r>
          </a:p>
        </p:txBody>
      </p:sp>
      <p:sp>
        <p:nvSpPr>
          <p:cNvPr id="7" name="CasellaDiTesto 15">
            <a:extLst>
              <a:ext uri="{FF2B5EF4-FFF2-40B4-BE49-F238E27FC236}">
                <a16:creationId xmlns:a16="http://schemas.microsoft.com/office/drawing/2014/main" id="{633F9239-C839-EA06-5339-15B3F4C61B09}"/>
              </a:ext>
            </a:extLst>
          </p:cNvPr>
          <p:cNvSpPr txBox="1">
            <a:spLocks noChangeArrowheads="1"/>
          </p:cNvSpPr>
          <p:nvPr/>
        </p:nvSpPr>
        <p:spPr bwMode="auto">
          <a:xfrm>
            <a:off x="657535" y="1938426"/>
            <a:ext cx="11070436" cy="1477328"/>
          </a:xfrm>
          <a:prstGeom prst="rect">
            <a:avLst/>
          </a:prstGeom>
          <a:noFill/>
          <a:ln w="9525">
            <a:noFill/>
            <a:miter lim="800000"/>
            <a:headEnd/>
            <a:tailEnd/>
          </a:ln>
        </p:spPr>
        <p:txBody>
          <a:bodyPr wrap="square">
            <a:spAutoFit/>
          </a:bodyPr>
          <a:lstStyle/>
          <a:p>
            <a:pPr algn="just"/>
            <a:r>
              <a:rPr lang="it-IT" b="1" dirty="0">
                <a:solidFill>
                  <a:srgbClr val="002060"/>
                </a:solidFill>
                <a:latin typeface="Luiss Sans"/>
                <a:cs typeface="Calibri" panose="020F0502020204030204" pitchFamily="34" charset="0"/>
              </a:rPr>
              <a:t>a. IMPLICAZIONI/EFFETTI NEGATIVI DELLE TECNOLOGIE DIGITALI: DIVARIO DIGITALE </a:t>
            </a:r>
            <a:r>
              <a:rPr lang="it-IT" dirty="0">
                <a:solidFill>
                  <a:srgbClr val="002060"/>
                </a:solidFill>
                <a:latin typeface="Luiss Sans"/>
                <a:cs typeface="Calibri" panose="020F0502020204030204" pitchFamily="34" charset="0"/>
              </a:rPr>
              <a:t>(La comunicazione e la divulgazione delle informazioni attraverso l’high tech richiede di misurarsi con nuove sfide, ad es., si valuta l’accessibilità o fruibilità del sito web, app disponibili, etc.). </a:t>
            </a:r>
          </a:p>
          <a:p>
            <a:pPr algn="just"/>
            <a:r>
              <a:rPr lang="it-IT" b="1" dirty="0">
                <a:solidFill>
                  <a:srgbClr val="002060"/>
                </a:solidFill>
                <a:latin typeface="Luiss Sans"/>
                <a:cs typeface="Calibri" panose="020F0502020204030204" pitchFamily="34" charset="0"/>
              </a:rPr>
              <a:t>b. IMPLICAZIONI/EFFETTI POSITIVI DELLE TECNOLOGIE DIGITALI: INCLUSIONE DIGITALE </a:t>
            </a:r>
            <a:r>
              <a:rPr lang="it-IT" dirty="0">
                <a:solidFill>
                  <a:srgbClr val="002060"/>
                </a:solidFill>
                <a:latin typeface="Luiss Sans"/>
                <a:cs typeface="Calibri" panose="020F0502020204030204" pitchFamily="34" charset="0"/>
              </a:rPr>
              <a:t>(Abbattimento barriere architettoniche, geografiche, miglioramento della quotidianità, creazione di nuovi profili professionali, etc.);</a:t>
            </a:r>
          </a:p>
        </p:txBody>
      </p:sp>
      <p:sp>
        <p:nvSpPr>
          <p:cNvPr id="8" name="Freccia in giù 7">
            <a:extLst>
              <a:ext uri="{FF2B5EF4-FFF2-40B4-BE49-F238E27FC236}">
                <a16:creationId xmlns:a16="http://schemas.microsoft.com/office/drawing/2014/main" id="{0CAF775A-3952-71C1-F29B-1B0ED8362134}"/>
              </a:ext>
            </a:extLst>
          </p:cNvPr>
          <p:cNvSpPr/>
          <p:nvPr/>
        </p:nvSpPr>
        <p:spPr>
          <a:xfrm>
            <a:off x="5793464" y="1087918"/>
            <a:ext cx="402336" cy="2583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074" name="Picture 2" descr="Tecnologie per la disabilità: cosa ci riserva il futuro? - Disabili.com">
            <a:extLst>
              <a:ext uri="{FF2B5EF4-FFF2-40B4-BE49-F238E27FC236}">
                <a16:creationId xmlns:a16="http://schemas.microsoft.com/office/drawing/2014/main" id="{447CADEF-FF8A-1412-337D-601094BBE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1" y="4970099"/>
            <a:ext cx="5471899" cy="15627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aceMouse, un aiuto ai disabili per comunicare">
            <a:extLst>
              <a:ext uri="{FF2B5EF4-FFF2-40B4-BE49-F238E27FC236}">
                <a16:creationId xmlns:a16="http://schemas.microsoft.com/office/drawing/2014/main" id="{4DE13F8D-ED6D-CDBC-67A8-FDB5C5C1DB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1" y="3467488"/>
            <a:ext cx="5471899" cy="15494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ABUSO DELLE NUOVE TECNOLOGIE PROVOCA IL FENOMENO DEL TECNOSTRESS –  Psycheatwork">
            <a:extLst>
              <a:ext uri="{FF2B5EF4-FFF2-40B4-BE49-F238E27FC236}">
                <a16:creationId xmlns:a16="http://schemas.microsoft.com/office/drawing/2014/main" id="{1A1A6892-73BC-126B-5B89-00A79C6BFB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8090" y="3429000"/>
            <a:ext cx="5388528" cy="155849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7182C2C0-1324-AFA9-7675-B6C44F468B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2753" y="4996591"/>
            <a:ext cx="5291776" cy="1536289"/>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7EF9E560-98CE-D902-2121-C1280D0D1F4D}"/>
              </a:ext>
            </a:extLst>
          </p:cNvPr>
          <p:cNvSpPr txBox="1"/>
          <p:nvPr/>
        </p:nvSpPr>
        <p:spPr>
          <a:xfrm>
            <a:off x="723902" y="6519500"/>
            <a:ext cx="2137234" cy="307777"/>
          </a:xfrm>
          <a:prstGeom prst="rect">
            <a:avLst/>
          </a:prstGeom>
          <a:noFill/>
        </p:spPr>
        <p:txBody>
          <a:bodyPr wrap="square">
            <a:spAutoFit/>
          </a:bodyPr>
          <a:lstStyle/>
          <a:p>
            <a:r>
              <a:rPr lang="it-IT" sz="1400" dirty="0">
                <a:solidFill>
                  <a:srgbClr val="003A70"/>
                </a:solidFill>
                <a:latin typeface="Luiss Sans" pitchFamily="2" charset="0"/>
              </a:rPr>
              <a:t>[Fonte: immagini Google] </a:t>
            </a:r>
          </a:p>
        </p:txBody>
      </p:sp>
    </p:spTree>
    <p:extLst>
      <p:ext uri="{BB962C8B-B14F-4D97-AF65-F5344CB8AC3E}">
        <p14:creationId xmlns:p14="http://schemas.microsoft.com/office/powerpoint/2010/main" val="24849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687CC7AD-CE63-4E2B-ADA5-C271A7FB74A6}"/>
              </a:ext>
            </a:extLst>
          </p:cNvPr>
          <p:cNvSpPr txBox="1">
            <a:spLocks/>
          </p:cNvSpPr>
          <p:nvPr/>
        </p:nvSpPr>
        <p:spPr>
          <a:xfrm>
            <a:off x="504737" y="1113201"/>
            <a:ext cx="11182526" cy="583512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endParaRPr lang="it-IT" sz="1800" dirty="0">
              <a:solidFill>
                <a:srgbClr val="002060"/>
              </a:solidFill>
              <a:latin typeface="Luiss Sans" pitchFamily="2" charset="0"/>
              <a:cs typeface="Calibri" panose="020F0502020204030204" pitchFamily="34" charset="0"/>
            </a:endParaRPr>
          </a:p>
          <a:p>
            <a:pPr algn="just">
              <a:lnSpc>
                <a:spcPct val="100000"/>
              </a:lnSpc>
            </a:pPr>
            <a:endParaRPr lang="it-IT" sz="1800" dirty="0">
              <a:solidFill>
                <a:srgbClr val="002060"/>
              </a:solidFill>
              <a:latin typeface="Luiss Sans" pitchFamily="2" charset="0"/>
              <a:cs typeface="Calibri" panose="020F0502020204030204" pitchFamily="34" charset="0"/>
            </a:endParaRPr>
          </a:p>
          <a:p>
            <a:pPr marL="285750" indent="-285750" algn="just">
              <a:lnSpc>
                <a:spcPct val="100000"/>
              </a:lnSpc>
              <a:buFont typeface="Wingdings" panose="05000000000000000000" pitchFamily="2" charset="2"/>
              <a:buChar char="Ø"/>
            </a:pPr>
            <a:endParaRPr lang="it-IT" sz="1800" dirty="0">
              <a:solidFill>
                <a:srgbClr val="002060"/>
              </a:solidFill>
              <a:latin typeface="Luiss Sans" pitchFamily="2" charset="0"/>
              <a:cs typeface="Calibri" panose="020F0502020204030204" pitchFamily="34" charset="0"/>
            </a:endParaRPr>
          </a:p>
          <a:p>
            <a:pPr algn="just">
              <a:lnSpc>
                <a:spcPct val="100000"/>
              </a:lnSpc>
            </a:pPr>
            <a:endParaRPr lang="it-IT" sz="1800" dirty="0">
              <a:solidFill>
                <a:srgbClr val="002060"/>
              </a:solidFill>
              <a:latin typeface="Luiss Sans" pitchFamily="2" charset="0"/>
              <a:cs typeface="Calibri" panose="020F0502020204030204" pitchFamily="34" charset="0"/>
            </a:endParaRPr>
          </a:p>
          <a:p>
            <a:pPr algn="just">
              <a:lnSpc>
                <a:spcPct val="100000"/>
              </a:lnSpc>
            </a:pPr>
            <a:endParaRPr lang="it-IT" sz="1800" dirty="0">
              <a:solidFill>
                <a:srgbClr val="002060"/>
              </a:solidFill>
              <a:latin typeface="Luiss Sans" pitchFamily="2" charset="0"/>
              <a:cs typeface="Calibri" panose="020F0502020204030204" pitchFamily="34" charset="0"/>
            </a:endParaRPr>
          </a:p>
        </p:txBody>
      </p:sp>
      <p:sp>
        <p:nvSpPr>
          <p:cNvPr id="4" name="Rettangolo 3">
            <a:extLst>
              <a:ext uri="{FF2B5EF4-FFF2-40B4-BE49-F238E27FC236}">
                <a16:creationId xmlns:a16="http://schemas.microsoft.com/office/drawing/2014/main" id="{145CF512-64E8-4029-AD0C-7551D321BE64}"/>
              </a:ext>
            </a:extLst>
          </p:cNvPr>
          <p:cNvSpPr/>
          <p:nvPr/>
        </p:nvSpPr>
        <p:spPr>
          <a:xfrm>
            <a:off x="504737" y="134048"/>
            <a:ext cx="10979791" cy="430333"/>
          </a:xfrm>
          <a:prstGeom prst="rect">
            <a:avLst/>
          </a:prstGeom>
        </p:spPr>
        <p:txBody>
          <a:bodyPr vert="horz" lIns="91440" tIns="45720" rIns="91440" bIns="45720" rtlCol="0" anchor="t">
            <a:normAutofit fontScale="25000" lnSpcReduction="20000"/>
          </a:bodyPr>
          <a:lstStyle/>
          <a:p>
            <a:pPr>
              <a:lnSpc>
                <a:spcPct val="90000"/>
              </a:lnSpc>
              <a:spcBef>
                <a:spcPts val="1000"/>
              </a:spcBef>
            </a:pPr>
            <a:r>
              <a:rPr lang="it-IT" sz="8800" b="1" dirty="0">
                <a:solidFill>
                  <a:schemeClr val="tx2"/>
                </a:solidFill>
                <a:latin typeface="Luiss Sans"/>
                <a:cs typeface="Calibri" panose="020F0502020204030204" pitchFamily="34" charset="0"/>
              </a:rPr>
              <a:t>1. </a:t>
            </a:r>
            <a:r>
              <a:rPr lang="it-IT" sz="8800" b="1" dirty="0">
                <a:solidFill>
                  <a:srgbClr val="002060"/>
                </a:solidFill>
                <a:latin typeface="Luiss Sans"/>
                <a:cs typeface="Calibri" panose="020F0502020204030204" pitchFamily="34" charset="0"/>
              </a:rPr>
              <a:t>Tecnologie Digitali &amp; Disabilità: Dal divario digitale all’inclusione digitale                            </a:t>
            </a:r>
            <a:r>
              <a:rPr lang="it-IT" sz="8000" b="1" dirty="0">
                <a:solidFill>
                  <a:srgbClr val="002060"/>
                </a:solidFill>
                <a:latin typeface="Luiss Sans"/>
                <a:cs typeface="Calibri" panose="020F0502020204030204" pitchFamily="34" charset="0"/>
              </a:rPr>
              <a:t>2/3</a:t>
            </a:r>
          </a:p>
          <a:p>
            <a:pPr>
              <a:lnSpc>
                <a:spcPct val="90000"/>
              </a:lnSpc>
              <a:spcBef>
                <a:spcPts val="1000"/>
              </a:spcBef>
            </a:pPr>
            <a:endParaRPr lang="it-IT" sz="8800" b="1" dirty="0">
              <a:solidFill>
                <a:srgbClr val="002060"/>
              </a:solidFill>
              <a:latin typeface="Luiss Sans"/>
              <a:cs typeface="Calibri" panose="020F0502020204030204" pitchFamily="34" charset="0"/>
            </a:endParaRPr>
          </a:p>
          <a:p>
            <a:pPr>
              <a:lnSpc>
                <a:spcPct val="90000"/>
              </a:lnSpc>
              <a:spcBef>
                <a:spcPts val="1000"/>
              </a:spcBef>
            </a:pPr>
            <a:r>
              <a:rPr lang="it-IT" sz="3200" b="1" dirty="0">
                <a:solidFill>
                  <a:schemeClr val="bg1"/>
                </a:solidFill>
                <a:latin typeface="Luiss Sans"/>
                <a:cs typeface="Calibri" panose="020F0502020204030204" pitchFamily="34" charset="0"/>
              </a:rPr>
              <a:t>							</a:t>
            </a:r>
            <a:endParaRPr lang="en-US" sz="3200" b="1" dirty="0">
              <a:solidFill>
                <a:schemeClr val="bg1"/>
              </a:solidFill>
              <a:latin typeface="Luiss Sans"/>
              <a:cs typeface="Calibri" panose="020F0502020204030204" pitchFamily="34" charset="0"/>
            </a:endParaRPr>
          </a:p>
        </p:txBody>
      </p:sp>
      <p:sp>
        <p:nvSpPr>
          <p:cNvPr id="2" name="Segnaposto numero diapositiva 1">
            <a:extLst>
              <a:ext uri="{FF2B5EF4-FFF2-40B4-BE49-F238E27FC236}">
                <a16:creationId xmlns:a16="http://schemas.microsoft.com/office/drawing/2014/main" id="{71B800E4-DE0B-4464-8CC3-BE7AEB6FA8F4}"/>
              </a:ext>
            </a:extLst>
          </p:cNvPr>
          <p:cNvSpPr>
            <a:spLocks noGrp="1"/>
          </p:cNvSpPr>
          <p:nvPr>
            <p:ph type="sldNum" sz="quarter" idx="12"/>
          </p:nvPr>
        </p:nvSpPr>
        <p:spPr/>
        <p:txBody>
          <a:bodyPr/>
          <a:lstStyle/>
          <a:p>
            <a:fld id="{7EC90317-67F8-40E5-AAD6-4B337B709EC6}" type="slidenum">
              <a:rPr lang="en-US" smtClean="0"/>
              <a:t>4</a:t>
            </a:fld>
            <a:endParaRPr lang="en-US"/>
          </a:p>
        </p:txBody>
      </p:sp>
      <p:sp>
        <p:nvSpPr>
          <p:cNvPr id="5" name="Rettangolo 4">
            <a:extLst>
              <a:ext uri="{FF2B5EF4-FFF2-40B4-BE49-F238E27FC236}">
                <a16:creationId xmlns:a16="http://schemas.microsoft.com/office/drawing/2014/main" id="{3662E21B-504B-433C-A972-FC9593260D73}"/>
              </a:ext>
            </a:extLst>
          </p:cNvPr>
          <p:cNvSpPr/>
          <p:nvPr/>
        </p:nvSpPr>
        <p:spPr>
          <a:xfrm>
            <a:off x="687152" y="468846"/>
            <a:ext cx="10898743" cy="3695256"/>
          </a:xfrm>
          <a:prstGeom prst="rect">
            <a:avLst/>
          </a:prstGeom>
        </p:spPr>
        <p:txBody>
          <a:bodyPr vert="horz" lIns="91440" tIns="45720" rIns="91440" bIns="45720" rtlCol="0" anchor="t">
            <a:noAutofit/>
          </a:bodyPr>
          <a:lstStyle/>
          <a:p>
            <a:pPr algn="just">
              <a:lnSpc>
                <a:spcPct val="90000"/>
              </a:lnSpc>
              <a:spcBef>
                <a:spcPct val="0"/>
              </a:spcBef>
            </a:pPr>
            <a:r>
              <a:rPr lang="it-IT" b="1" dirty="0">
                <a:solidFill>
                  <a:srgbClr val="003A70"/>
                </a:solidFill>
                <a:latin typeface="Luiss Sans" pitchFamily="2" charset="0"/>
              </a:rPr>
              <a:t>DIVARIO DIGITALE </a:t>
            </a:r>
            <a:r>
              <a:rPr lang="it-IT" dirty="0">
                <a:solidFill>
                  <a:srgbClr val="003A70"/>
                </a:solidFill>
                <a:latin typeface="Luiss Sans" pitchFamily="2" charset="0"/>
              </a:rPr>
              <a:t>(DIGITAL DIVIDE)</a:t>
            </a:r>
          </a:p>
          <a:p>
            <a:pPr marL="285750" indent="-285750" algn="just">
              <a:lnSpc>
                <a:spcPct val="90000"/>
              </a:lnSpc>
              <a:spcBef>
                <a:spcPct val="0"/>
              </a:spcBef>
              <a:buFont typeface="Arial" panose="020B0604020202020204" pitchFamily="34" charset="0"/>
              <a:buChar char="•"/>
            </a:pPr>
            <a:r>
              <a:rPr lang="it-IT" b="1" dirty="0">
                <a:solidFill>
                  <a:srgbClr val="003A70"/>
                </a:solidFill>
                <a:latin typeface="Luiss Sans" pitchFamily="2" charset="0"/>
              </a:rPr>
              <a:t>Le persone con disabilità (</a:t>
            </a:r>
            <a:r>
              <a:rPr lang="it-IT" b="1" dirty="0" err="1">
                <a:solidFill>
                  <a:srgbClr val="003A70"/>
                </a:solidFill>
                <a:latin typeface="Luiss Sans" pitchFamily="2" charset="0"/>
              </a:rPr>
              <a:t>PcD</a:t>
            </a:r>
            <a:r>
              <a:rPr lang="it-IT" b="1" dirty="0">
                <a:solidFill>
                  <a:srgbClr val="003A70"/>
                </a:solidFill>
                <a:latin typeface="Luiss Sans" pitchFamily="2" charset="0"/>
              </a:rPr>
              <a:t>) hanno meno probabilità di avere Internet </a:t>
            </a:r>
            <a:r>
              <a:rPr lang="it-IT" dirty="0">
                <a:solidFill>
                  <a:srgbClr val="003A70"/>
                </a:solidFill>
                <a:latin typeface="Luiss Sans" pitchFamily="2" charset="0"/>
              </a:rPr>
              <a:t>come rilevano numerosi report sul </a:t>
            </a:r>
            <a:r>
              <a:rPr lang="it-IT" i="1" dirty="0">
                <a:solidFill>
                  <a:srgbClr val="003A70"/>
                </a:solidFill>
                <a:latin typeface="Luiss Sans" pitchFamily="2" charset="0"/>
              </a:rPr>
              <a:t>digital divide</a:t>
            </a:r>
            <a:r>
              <a:rPr lang="it-IT" dirty="0">
                <a:solidFill>
                  <a:srgbClr val="003A70"/>
                </a:solidFill>
                <a:latin typeface="Luiss Sans" pitchFamily="2" charset="0"/>
              </a:rPr>
              <a:t>. La povertà e l'accessibilità del web contribuiscono alla disparità occupazionale. </a:t>
            </a:r>
            <a:r>
              <a:rPr lang="it-IT" b="1" dirty="0">
                <a:solidFill>
                  <a:srgbClr val="003A70"/>
                </a:solidFill>
                <a:latin typeface="Luiss Sans" pitchFamily="2" charset="0"/>
              </a:rPr>
              <a:t>Le </a:t>
            </a:r>
            <a:r>
              <a:rPr lang="it-IT" b="1" dirty="0" err="1">
                <a:solidFill>
                  <a:srgbClr val="003A70"/>
                </a:solidFill>
                <a:latin typeface="Luiss Sans" pitchFamily="2" charset="0"/>
              </a:rPr>
              <a:t>PcD</a:t>
            </a:r>
            <a:r>
              <a:rPr lang="it-IT" b="1" dirty="0">
                <a:solidFill>
                  <a:srgbClr val="003A70"/>
                </a:solidFill>
                <a:latin typeface="Luiss Sans" pitchFamily="2" charset="0"/>
              </a:rPr>
              <a:t> hanno meno probabilità di possedere uno smartphone e di essere connesse digitalmente</a:t>
            </a:r>
            <a:r>
              <a:rPr lang="it-IT" dirty="0">
                <a:solidFill>
                  <a:srgbClr val="003A70"/>
                </a:solidFill>
                <a:latin typeface="Luiss Sans" pitchFamily="2" charset="0"/>
              </a:rPr>
              <a:t> </a:t>
            </a:r>
            <a:r>
              <a:rPr lang="it-IT" sz="1400" dirty="0">
                <a:solidFill>
                  <a:srgbClr val="003A70"/>
                </a:solidFill>
                <a:latin typeface="Luiss Sans" pitchFamily="2" charset="0"/>
              </a:rPr>
              <a:t>(Report GSMA, 2021)</a:t>
            </a:r>
            <a:r>
              <a:rPr lang="it-IT" dirty="0">
                <a:solidFill>
                  <a:srgbClr val="003A70"/>
                </a:solidFill>
                <a:latin typeface="Luiss Sans" pitchFamily="2" charset="0"/>
              </a:rPr>
              <a:t>. Mentre la pandemia da Covid-19 ha reso il mondo digitale più vitale per le attività quotidiane, incluso il lavoro, </a:t>
            </a:r>
            <a:r>
              <a:rPr lang="it-IT" b="1" dirty="0">
                <a:solidFill>
                  <a:srgbClr val="003A70"/>
                </a:solidFill>
                <a:latin typeface="Luiss Sans" pitchFamily="2" charset="0"/>
              </a:rPr>
              <a:t>l'accessibilità al web per le </a:t>
            </a:r>
            <a:r>
              <a:rPr lang="it-IT" b="1" dirty="0" err="1">
                <a:solidFill>
                  <a:srgbClr val="003A70"/>
                </a:solidFill>
                <a:latin typeface="Luiss Sans" pitchFamily="2" charset="0"/>
              </a:rPr>
              <a:t>PcD</a:t>
            </a:r>
            <a:r>
              <a:rPr lang="it-IT" b="1" dirty="0">
                <a:solidFill>
                  <a:srgbClr val="003A70"/>
                </a:solidFill>
                <a:latin typeface="Luiss Sans" pitchFamily="2" charset="0"/>
              </a:rPr>
              <a:t> non è garantita allo stesso modo degli spazi fisici</a:t>
            </a:r>
            <a:r>
              <a:rPr lang="it-IT" dirty="0">
                <a:solidFill>
                  <a:srgbClr val="003A70"/>
                </a:solidFill>
                <a:latin typeface="Luiss Sans" pitchFamily="2" charset="0"/>
              </a:rPr>
              <a:t>.</a:t>
            </a:r>
          </a:p>
          <a:p>
            <a:pPr marL="285750" indent="-285750" algn="just">
              <a:lnSpc>
                <a:spcPct val="90000"/>
              </a:lnSpc>
              <a:spcBef>
                <a:spcPct val="0"/>
              </a:spcBef>
              <a:buFont typeface="Arial" panose="020B0604020202020204" pitchFamily="34" charset="0"/>
              <a:buChar char="•"/>
            </a:pPr>
            <a:r>
              <a:rPr lang="it-IT" b="1" dirty="0">
                <a:solidFill>
                  <a:srgbClr val="003A70"/>
                </a:solidFill>
                <a:latin typeface="Luiss Sans" pitchFamily="2" charset="0"/>
              </a:rPr>
              <a:t>Il 32% delle </a:t>
            </a:r>
            <a:r>
              <a:rPr lang="it-IT" b="1" dirty="0" err="1">
                <a:solidFill>
                  <a:srgbClr val="003A70"/>
                </a:solidFill>
                <a:latin typeface="Luiss Sans" pitchFamily="2" charset="0"/>
              </a:rPr>
              <a:t>PcD</a:t>
            </a:r>
            <a:r>
              <a:rPr lang="it-IT" b="1" dirty="0">
                <a:solidFill>
                  <a:srgbClr val="003A70"/>
                </a:solidFill>
                <a:latin typeface="Luiss Sans" pitchFamily="2" charset="0"/>
              </a:rPr>
              <a:t> non ha nemmeno le più elementari competenze digitali</a:t>
            </a:r>
            <a:r>
              <a:rPr lang="it-IT" dirty="0">
                <a:solidFill>
                  <a:srgbClr val="003A70"/>
                </a:solidFill>
                <a:latin typeface="Luiss Sans" pitchFamily="2" charset="0"/>
              </a:rPr>
              <a:t>. Degli 11 milioni di persone che non hanno la "competenza digitale essenziale per la vita", più della metà ha una disabilità. </a:t>
            </a:r>
            <a:r>
              <a:rPr lang="it-IT" b="1" dirty="0">
                <a:solidFill>
                  <a:srgbClr val="003A70"/>
                </a:solidFill>
                <a:latin typeface="Luiss Sans" pitchFamily="2" charset="0"/>
              </a:rPr>
              <a:t>Le persone con disabilità multiple sono a maggior rischio di esclusione digitale</a:t>
            </a:r>
            <a:r>
              <a:rPr lang="it-IT" dirty="0">
                <a:solidFill>
                  <a:srgbClr val="003A70"/>
                </a:solidFill>
                <a:latin typeface="Luiss Sans" pitchFamily="2" charset="0"/>
              </a:rPr>
              <a:t>.</a:t>
            </a:r>
          </a:p>
          <a:p>
            <a:pPr marL="285750" indent="-285750" algn="just">
              <a:lnSpc>
                <a:spcPct val="90000"/>
              </a:lnSpc>
              <a:spcBef>
                <a:spcPct val="0"/>
              </a:spcBef>
              <a:buFont typeface="Arial" panose="020B0604020202020204" pitchFamily="34" charset="0"/>
              <a:buChar char="•"/>
            </a:pPr>
            <a:r>
              <a:rPr lang="it-IT" dirty="0">
                <a:solidFill>
                  <a:srgbClr val="003A70"/>
                </a:solidFill>
                <a:latin typeface="Luiss Sans" pitchFamily="2" charset="0"/>
              </a:rPr>
              <a:t>Il 90% delle aziende con presenza globale ha difficoltà a implementare politiche di inclusione e </a:t>
            </a:r>
            <a:r>
              <a:rPr lang="it-IT" dirty="0" err="1">
                <a:solidFill>
                  <a:srgbClr val="003A70"/>
                </a:solidFill>
                <a:latin typeface="Luiss Sans" pitchFamily="2" charset="0"/>
              </a:rPr>
              <a:t>diversity</a:t>
            </a:r>
            <a:r>
              <a:rPr lang="it-IT" dirty="0">
                <a:solidFill>
                  <a:srgbClr val="003A70"/>
                </a:solidFill>
                <a:latin typeface="Luiss Sans" pitchFamily="2" charset="0"/>
              </a:rPr>
              <a:t> all’interno dei propri team tecnologici e IT </a:t>
            </a:r>
            <a:r>
              <a:rPr lang="it-IT" sz="1400" dirty="0">
                <a:solidFill>
                  <a:srgbClr val="003A70"/>
                </a:solidFill>
                <a:latin typeface="Luiss Sans" pitchFamily="2" charset="0"/>
              </a:rPr>
              <a:t>(Report Capgemini </a:t>
            </a:r>
            <a:r>
              <a:rPr lang="it-IT" sz="1400" dirty="0" err="1">
                <a:solidFill>
                  <a:srgbClr val="003A70"/>
                </a:solidFill>
                <a:latin typeface="Luiss Sans" pitchFamily="2" charset="0"/>
              </a:rPr>
              <a:t>Research</a:t>
            </a:r>
            <a:r>
              <a:rPr lang="it-IT" sz="1400" dirty="0">
                <a:solidFill>
                  <a:srgbClr val="003A70"/>
                </a:solidFill>
                <a:latin typeface="Luiss Sans" pitchFamily="2" charset="0"/>
              </a:rPr>
              <a:t> Institute, dal titolo “The key to </a:t>
            </a:r>
            <a:r>
              <a:rPr lang="it-IT" sz="1400" dirty="0" err="1">
                <a:solidFill>
                  <a:srgbClr val="003A70"/>
                </a:solidFill>
                <a:latin typeface="Luiss Sans" pitchFamily="2" charset="0"/>
              </a:rPr>
              <a:t>designing</a:t>
            </a:r>
            <a:r>
              <a:rPr lang="it-IT" sz="1400" dirty="0">
                <a:solidFill>
                  <a:srgbClr val="003A70"/>
                </a:solidFill>
                <a:latin typeface="Luiss Sans" pitchFamily="2" charset="0"/>
              </a:rPr>
              <a:t> inclusive tech: </a:t>
            </a:r>
            <a:r>
              <a:rPr lang="it-IT" sz="1400" dirty="0" err="1">
                <a:solidFill>
                  <a:srgbClr val="003A70"/>
                </a:solidFill>
                <a:latin typeface="Luiss Sans" pitchFamily="2" charset="0"/>
              </a:rPr>
              <a:t>creating</a:t>
            </a:r>
            <a:r>
              <a:rPr lang="it-IT" sz="1400" dirty="0">
                <a:solidFill>
                  <a:srgbClr val="003A70"/>
                </a:solidFill>
                <a:latin typeface="Luiss Sans" pitchFamily="2" charset="0"/>
              </a:rPr>
              <a:t> diverse and inclusive tech teams”)</a:t>
            </a:r>
            <a:r>
              <a:rPr lang="it-IT" dirty="0">
                <a:solidFill>
                  <a:srgbClr val="003A70"/>
                </a:solidFill>
                <a:latin typeface="Luiss Sans" pitchFamily="2" charset="0"/>
              </a:rPr>
              <a:t>.</a:t>
            </a:r>
          </a:p>
          <a:p>
            <a:pPr marL="285750" indent="-285750" algn="just">
              <a:lnSpc>
                <a:spcPct val="90000"/>
              </a:lnSpc>
              <a:spcBef>
                <a:spcPct val="0"/>
              </a:spcBef>
              <a:buFont typeface="Arial" panose="020B0604020202020204" pitchFamily="34" charset="0"/>
              <a:buChar char="•"/>
            </a:pPr>
            <a:r>
              <a:rPr lang="it-IT" b="1" dirty="0">
                <a:solidFill>
                  <a:srgbClr val="003A70"/>
                </a:solidFill>
                <a:latin typeface="Luiss Sans" pitchFamily="2" charset="0"/>
              </a:rPr>
              <a:t>Nel 2021</a:t>
            </a:r>
            <a:r>
              <a:rPr lang="it-IT" dirty="0">
                <a:solidFill>
                  <a:srgbClr val="003A70"/>
                </a:solidFill>
                <a:latin typeface="Luiss Sans" pitchFamily="2" charset="0"/>
              </a:rPr>
              <a:t>: In alcune aree in Africa 10 persone su 100 hanno ancora una minima connessione a Internet (non banda larga). In Italia circa il 20/40% dei cittadini non opera con una connessione adeguata. Negli USA circa 18mln di persone non hanno accesso alla banda larga.</a:t>
            </a:r>
          </a:p>
          <a:p>
            <a:pPr marL="285750" indent="-285750" algn="just">
              <a:lnSpc>
                <a:spcPct val="90000"/>
              </a:lnSpc>
              <a:spcBef>
                <a:spcPct val="0"/>
              </a:spcBef>
              <a:buFont typeface="Arial" panose="020B0604020202020204" pitchFamily="34" charset="0"/>
              <a:buChar char="•"/>
            </a:pPr>
            <a:endParaRPr lang="it-IT" dirty="0">
              <a:solidFill>
                <a:srgbClr val="003A70"/>
              </a:solidFill>
              <a:latin typeface="Luiss Sans" pitchFamily="2" charset="0"/>
            </a:endParaRPr>
          </a:p>
          <a:p>
            <a:pPr algn="ctr">
              <a:lnSpc>
                <a:spcPct val="90000"/>
              </a:lnSpc>
              <a:spcBef>
                <a:spcPct val="0"/>
              </a:spcBef>
            </a:pPr>
            <a:endParaRPr lang="it-IT" dirty="0">
              <a:solidFill>
                <a:srgbClr val="000000"/>
              </a:solidFill>
              <a:latin typeface="Source Sans Pro" panose="020B0503030403020204" pitchFamily="34" charset="0"/>
            </a:endParaRPr>
          </a:p>
          <a:p>
            <a:pPr algn="ctr">
              <a:lnSpc>
                <a:spcPct val="90000"/>
              </a:lnSpc>
              <a:spcBef>
                <a:spcPct val="0"/>
              </a:spcBef>
            </a:pPr>
            <a:endParaRPr lang="it-IT" dirty="0">
              <a:solidFill>
                <a:srgbClr val="000000"/>
              </a:solidFill>
              <a:latin typeface="Source Sans Pro" panose="020B0503030403020204" pitchFamily="34" charset="0"/>
            </a:endParaRPr>
          </a:p>
          <a:p>
            <a:pPr algn="ctr">
              <a:lnSpc>
                <a:spcPct val="90000"/>
              </a:lnSpc>
              <a:spcBef>
                <a:spcPct val="0"/>
              </a:spcBef>
            </a:pPr>
            <a:endParaRPr lang="it-IT" dirty="0">
              <a:solidFill>
                <a:srgbClr val="000000"/>
              </a:solidFill>
              <a:latin typeface="Source Sans Pro" panose="020B0503030403020204" pitchFamily="34" charset="0"/>
            </a:endParaRPr>
          </a:p>
          <a:p>
            <a:pPr algn="ctr">
              <a:lnSpc>
                <a:spcPct val="90000"/>
              </a:lnSpc>
              <a:spcBef>
                <a:spcPct val="0"/>
              </a:spcBef>
            </a:pPr>
            <a:endParaRPr lang="it-IT" dirty="0">
              <a:solidFill>
                <a:srgbClr val="003A70"/>
              </a:solidFill>
              <a:latin typeface="Luiss Sans" pitchFamily="2" charset="0"/>
            </a:endParaRPr>
          </a:p>
          <a:p>
            <a:pPr algn="ctr">
              <a:lnSpc>
                <a:spcPct val="90000"/>
              </a:lnSpc>
              <a:spcBef>
                <a:spcPct val="0"/>
              </a:spcBef>
            </a:pPr>
            <a:r>
              <a:rPr lang="it-IT" dirty="0">
                <a:solidFill>
                  <a:srgbClr val="003A70"/>
                </a:solidFill>
                <a:latin typeface="Luiss Sans" pitchFamily="2" charset="0"/>
              </a:rPr>
              <a:t>«Il potere del web risiede nella sua universalità. L’accesso da parte di tutti, a prescindere da eventuali disabilità, è un aspetto essenziale». Tim Berners-Lee, inventore del World Wide Web </a:t>
            </a:r>
          </a:p>
        </p:txBody>
      </p:sp>
      <p:pic>
        <p:nvPicPr>
          <p:cNvPr id="1028" name="Picture 4" descr="Gap digitale: cos'è e come superare il divario digitale | Wise Society">
            <a:extLst>
              <a:ext uri="{FF2B5EF4-FFF2-40B4-BE49-F238E27FC236}">
                <a16:creationId xmlns:a16="http://schemas.microsoft.com/office/drawing/2014/main" id="{D625D760-ED0B-C7B9-E17B-566775471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152" y="4198375"/>
            <a:ext cx="5408848" cy="2339232"/>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CEF99A03-9702-5730-AAF4-40BC08075B51}"/>
              </a:ext>
            </a:extLst>
          </p:cNvPr>
          <p:cNvSpPr txBox="1"/>
          <p:nvPr/>
        </p:nvSpPr>
        <p:spPr>
          <a:xfrm>
            <a:off x="606104" y="6530630"/>
            <a:ext cx="2126463" cy="307777"/>
          </a:xfrm>
          <a:prstGeom prst="rect">
            <a:avLst/>
          </a:prstGeom>
          <a:noFill/>
        </p:spPr>
        <p:txBody>
          <a:bodyPr wrap="square">
            <a:spAutoFit/>
          </a:bodyPr>
          <a:lstStyle/>
          <a:p>
            <a:r>
              <a:rPr lang="it-IT" sz="1400" dirty="0">
                <a:solidFill>
                  <a:srgbClr val="003A70"/>
                </a:solidFill>
                <a:latin typeface="Luiss Sans" pitchFamily="2" charset="0"/>
              </a:rPr>
              <a:t>[Fonte: immagini Google] </a:t>
            </a:r>
          </a:p>
        </p:txBody>
      </p:sp>
      <p:pic>
        <p:nvPicPr>
          <p:cNvPr id="1030" name="Picture 6" descr="Superare il cosiddetto “digital divide” degli over 60 con i Makers | Monica  Montella">
            <a:extLst>
              <a:ext uri="{FF2B5EF4-FFF2-40B4-BE49-F238E27FC236}">
                <a16:creationId xmlns:a16="http://schemas.microsoft.com/office/drawing/2014/main" id="{8B6F61CD-9FA0-AA6B-162E-DBEBBDA1F5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191398"/>
            <a:ext cx="5489895" cy="2339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208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687CC7AD-CE63-4E2B-ADA5-C271A7FB74A6}"/>
              </a:ext>
            </a:extLst>
          </p:cNvPr>
          <p:cNvSpPr txBox="1">
            <a:spLocks/>
          </p:cNvSpPr>
          <p:nvPr/>
        </p:nvSpPr>
        <p:spPr>
          <a:xfrm>
            <a:off x="504737" y="1113201"/>
            <a:ext cx="11182526" cy="583512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endParaRPr lang="it-IT" sz="1800" dirty="0">
              <a:solidFill>
                <a:srgbClr val="002060"/>
              </a:solidFill>
              <a:latin typeface="Luiss Sans" pitchFamily="2" charset="0"/>
              <a:cs typeface="Calibri" panose="020F0502020204030204" pitchFamily="34" charset="0"/>
            </a:endParaRPr>
          </a:p>
          <a:p>
            <a:pPr algn="just">
              <a:lnSpc>
                <a:spcPct val="100000"/>
              </a:lnSpc>
            </a:pPr>
            <a:endParaRPr lang="it-IT" sz="1800" dirty="0">
              <a:solidFill>
                <a:srgbClr val="002060"/>
              </a:solidFill>
              <a:latin typeface="Luiss Sans" pitchFamily="2" charset="0"/>
              <a:cs typeface="Calibri" panose="020F0502020204030204" pitchFamily="34" charset="0"/>
            </a:endParaRPr>
          </a:p>
          <a:p>
            <a:pPr marL="285750" indent="-285750" algn="just">
              <a:lnSpc>
                <a:spcPct val="100000"/>
              </a:lnSpc>
              <a:buFont typeface="Wingdings" panose="05000000000000000000" pitchFamily="2" charset="2"/>
              <a:buChar char="Ø"/>
            </a:pPr>
            <a:endParaRPr lang="it-IT" sz="1800" dirty="0">
              <a:solidFill>
                <a:srgbClr val="002060"/>
              </a:solidFill>
              <a:latin typeface="Luiss Sans" pitchFamily="2" charset="0"/>
              <a:cs typeface="Calibri" panose="020F0502020204030204" pitchFamily="34" charset="0"/>
            </a:endParaRPr>
          </a:p>
          <a:p>
            <a:pPr algn="just">
              <a:lnSpc>
                <a:spcPct val="100000"/>
              </a:lnSpc>
            </a:pPr>
            <a:endParaRPr lang="it-IT" sz="1800" dirty="0">
              <a:solidFill>
                <a:srgbClr val="002060"/>
              </a:solidFill>
              <a:latin typeface="Luiss Sans" pitchFamily="2" charset="0"/>
              <a:cs typeface="Calibri" panose="020F0502020204030204" pitchFamily="34" charset="0"/>
            </a:endParaRPr>
          </a:p>
          <a:p>
            <a:pPr algn="just">
              <a:lnSpc>
                <a:spcPct val="100000"/>
              </a:lnSpc>
            </a:pPr>
            <a:endParaRPr lang="it-IT" sz="1800" dirty="0">
              <a:solidFill>
                <a:srgbClr val="002060"/>
              </a:solidFill>
              <a:latin typeface="Luiss Sans" pitchFamily="2" charset="0"/>
              <a:cs typeface="Calibri" panose="020F0502020204030204" pitchFamily="34" charset="0"/>
            </a:endParaRPr>
          </a:p>
        </p:txBody>
      </p:sp>
      <p:sp>
        <p:nvSpPr>
          <p:cNvPr id="4" name="Rettangolo 3">
            <a:extLst>
              <a:ext uri="{FF2B5EF4-FFF2-40B4-BE49-F238E27FC236}">
                <a16:creationId xmlns:a16="http://schemas.microsoft.com/office/drawing/2014/main" id="{145CF512-64E8-4029-AD0C-7551D321BE64}"/>
              </a:ext>
            </a:extLst>
          </p:cNvPr>
          <p:cNvSpPr/>
          <p:nvPr/>
        </p:nvSpPr>
        <p:spPr>
          <a:xfrm>
            <a:off x="504737" y="243232"/>
            <a:ext cx="10979791" cy="430333"/>
          </a:xfrm>
          <a:prstGeom prst="rect">
            <a:avLst/>
          </a:prstGeom>
        </p:spPr>
        <p:txBody>
          <a:bodyPr vert="horz" lIns="91440" tIns="45720" rIns="91440" bIns="45720" rtlCol="0" anchor="t">
            <a:normAutofit fontScale="25000" lnSpcReduction="20000"/>
          </a:bodyPr>
          <a:lstStyle/>
          <a:p>
            <a:pPr>
              <a:lnSpc>
                <a:spcPct val="90000"/>
              </a:lnSpc>
              <a:spcBef>
                <a:spcPts val="1000"/>
              </a:spcBef>
            </a:pPr>
            <a:r>
              <a:rPr lang="it-IT" sz="8800" b="1" dirty="0">
                <a:solidFill>
                  <a:schemeClr val="tx2"/>
                </a:solidFill>
                <a:latin typeface="Luiss Sans"/>
                <a:cs typeface="Calibri" panose="020F0502020204030204" pitchFamily="34" charset="0"/>
              </a:rPr>
              <a:t>1. </a:t>
            </a:r>
            <a:r>
              <a:rPr lang="it-IT" sz="8800" b="1" dirty="0">
                <a:solidFill>
                  <a:srgbClr val="002060"/>
                </a:solidFill>
                <a:latin typeface="Luiss Sans"/>
                <a:cs typeface="Calibri" panose="020F0502020204030204" pitchFamily="34" charset="0"/>
              </a:rPr>
              <a:t>Tecnologie Digitali &amp; Disabilità: Dal divario digitale all’inclusione digitale                            </a:t>
            </a:r>
            <a:r>
              <a:rPr lang="it-IT" sz="8000" b="1" dirty="0">
                <a:solidFill>
                  <a:srgbClr val="002060"/>
                </a:solidFill>
                <a:latin typeface="Luiss Sans"/>
                <a:cs typeface="Calibri" panose="020F0502020204030204" pitchFamily="34" charset="0"/>
              </a:rPr>
              <a:t>3/3</a:t>
            </a:r>
          </a:p>
          <a:p>
            <a:pPr>
              <a:lnSpc>
                <a:spcPct val="90000"/>
              </a:lnSpc>
              <a:spcBef>
                <a:spcPts val="1000"/>
              </a:spcBef>
            </a:pPr>
            <a:endParaRPr lang="it-IT" sz="8800" b="1" dirty="0">
              <a:solidFill>
                <a:srgbClr val="002060"/>
              </a:solidFill>
              <a:latin typeface="Luiss Sans"/>
              <a:cs typeface="Calibri" panose="020F0502020204030204" pitchFamily="34" charset="0"/>
            </a:endParaRPr>
          </a:p>
          <a:p>
            <a:pPr>
              <a:lnSpc>
                <a:spcPct val="90000"/>
              </a:lnSpc>
              <a:spcBef>
                <a:spcPts val="1000"/>
              </a:spcBef>
            </a:pPr>
            <a:r>
              <a:rPr lang="it-IT" sz="3200" b="1" dirty="0">
                <a:solidFill>
                  <a:schemeClr val="bg1"/>
                </a:solidFill>
                <a:latin typeface="Luiss Sans"/>
                <a:cs typeface="Calibri" panose="020F0502020204030204" pitchFamily="34" charset="0"/>
              </a:rPr>
              <a:t>							</a:t>
            </a:r>
            <a:endParaRPr lang="en-US" sz="3200" b="1" dirty="0">
              <a:solidFill>
                <a:schemeClr val="bg1"/>
              </a:solidFill>
              <a:latin typeface="Luiss Sans"/>
              <a:cs typeface="Calibri" panose="020F0502020204030204" pitchFamily="34" charset="0"/>
            </a:endParaRPr>
          </a:p>
        </p:txBody>
      </p:sp>
      <p:sp>
        <p:nvSpPr>
          <p:cNvPr id="2" name="Segnaposto numero diapositiva 1">
            <a:extLst>
              <a:ext uri="{FF2B5EF4-FFF2-40B4-BE49-F238E27FC236}">
                <a16:creationId xmlns:a16="http://schemas.microsoft.com/office/drawing/2014/main" id="{71B800E4-DE0B-4464-8CC3-BE7AEB6FA8F4}"/>
              </a:ext>
            </a:extLst>
          </p:cNvPr>
          <p:cNvSpPr>
            <a:spLocks noGrp="1"/>
          </p:cNvSpPr>
          <p:nvPr>
            <p:ph type="sldNum" sz="quarter" idx="12"/>
          </p:nvPr>
        </p:nvSpPr>
        <p:spPr/>
        <p:txBody>
          <a:bodyPr/>
          <a:lstStyle/>
          <a:p>
            <a:fld id="{7EC90317-67F8-40E5-AAD6-4B337B709EC6}" type="slidenum">
              <a:rPr lang="en-US" smtClean="0"/>
              <a:t>5</a:t>
            </a:fld>
            <a:endParaRPr lang="en-US"/>
          </a:p>
        </p:txBody>
      </p:sp>
      <p:sp>
        <p:nvSpPr>
          <p:cNvPr id="5" name="Rettangolo 4">
            <a:extLst>
              <a:ext uri="{FF2B5EF4-FFF2-40B4-BE49-F238E27FC236}">
                <a16:creationId xmlns:a16="http://schemas.microsoft.com/office/drawing/2014/main" id="{3662E21B-504B-433C-A972-FC9593260D73}"/>
              </a:ext>
            </a:extLst>
          </p:cNvPr>
          <p:cNvSpPr/>
          <p:nvPr/>
        </p:nvSpPr>
        <p:spPr>
          <a:xfrm>
            <a:off x="606104" y="659918"/>
            <a:ext cx="10979791" cy="1578314"/>
          </a:xfrm>
          <a:prstGeom prst="rect">
            <a:avLst/>
          </a:prstGeom>
        </p:spPr>
        <p:txBody>
          <a:bodyPr vert="horz" lIns="91440" tIns="45720" rIns="91440" bIns="45720" rtlCol="0" anchor="t">
            <a:noAutofit/>
          </a:bodyPr>
          <a:lstStyle/>
          <a:p>
            <a:pPr algn="just">
              <a:lnSpc>
                <a:spcPct val="90000"/>
              </a:lnSpc>
              <a:spcBef>
                <a:spcPct val="0"/>
              </a:spcBef>
            </a:pPr>
            <a:r>
              <a:rPr lang="it-IT" b="1" dirty="0">
                <a:solidFill>
                  <a:srgbClr val="003A70"/>
                </a:solidFill>
                <a:latin typeface="Luiss Sans" pitchFamily="2" charset="0"/>
              </a:rPr>
              <a:t>INCLUSIONE DIGITALE </a:t>
            </a:r>
            <a:r>
              <a:rPr lang="it-IT" dirty="0">
                <a:solidFill>
                  <a:srgbClr val="003A70"/>
                </a:solidFill>
                <a:latin typeface="Luiss Sans" pitchFamily="2" charset="0"/>
              </a:rPr>
              <a:t>(DIGITAL INCLUSION)</a:t>
            </a:r>
          </a:p>
          <a:p>
            <a:pPr marL="285750" indent="-285750" algn="just">
              <a:lnSpc>
                <a:spcPct val="90000"/>
              </a:lnSpc>
              <a:spcBef>
                <a:spcPct val="0"/>
              </a:spcBef>
              <a:buFont typeface="Arial" panose="020B0604020202020204" pitchFamily="34" charset="0"/>
              <a:buChar char="•"/>
            </a:pPr>
            <a:r>
              <a:rPr lang="it-IT" b="1" dirty="0">
                <a:solidFill>
                  <a:srgbClr val="003A70"/>
                </a:solidFill>
                <a:latin typeface="Luiss Sans" pitchFamily="2" charset="0"/>
              </a:rPr>
              <a:t>Le aziende che eccellono nell’inclusione lavorativa delle </a:t>
            </a:r>
            <a:r>
              <a:rPr lang="it-IT" b="1" dirty="0" err="1">
                <a:solidFill>
                  <a:srgbClr val="003A70"/>
                </a:solidFill>
                <a:latin typeface="Luiss Sans" pitchFamily="2" charset="0"/>
              </a:rPr>
              <a:t>PcD</a:t>
            </a:r>
            <a:r>
              <a:rPr lang="it-IT" b="1" dirty="0">
                <a:solidFill>
                  <a:srgbClr val="003A70"/>
                </a:solidFill>
                <a:latin typeface="Luiss Sans" pitchFamily="2" charset="0"/>
              </a:rPr>
              <a:t> hanno in media ricavi superiori del 28% rispetto alle altre </a:t>
            </a:r>
            <a:r>
              <a:rPr lang="it-IT" sz="1400" dirty="0">
                <a:solidFill>
                  <a:srgbClr val="003A70"/>
                </a:solidFill>
                <a:latin typeface="Luiss Sans" pitchFamily="2" charset="0"/>
              </a:rPr>
              <a:t>(Rapporto “The </a:t>
            </a:r>
            <a:r>
              <a:rPr lang="it-IT" sz="1400" dirty="0" err="1">
                <a:solidFill>
                  <a:srgbClr val="003A70"/>
                </a:solidFill>
                <a:latin typeface="Luiss Sans" pitchFamily="2" charset="0"/>
              </a:rPr>
              <a:t>Disability</a:t>
            </a:r>
            <a:r>
              <a:rPr lang="it-IT" sz="1400" dirty="0">
                <a:solidFill>
                  <a:srgbClr val="003A70"/>
                </a:solidFill>
                <a:latin typeface="Luiss Sans" pitchFamily="2" charset="0"/>
              </a:rPr>
              <a:t> </a:t>
            </a:r>
            <a:r>
              <a:rPr lang="it-IT" sz="1400" dirty="0" err="1">
                <a:solidFill>
                  <a:srgbClr val="003A70"/>
                </a:solidFill>
                <a:latin typeface="Luiss Sans" pitchFamily="2" charset="0"/>
              </a:rPr>
              <a:t>Inclusion</a:t>
            </a:r>
            <a:r>
              <a:rPr lang="it-IT" sz="1400" dirty="0">
                <a:solidFill>
                  <a:srgbClr val="003A70"/>
                </a:solidFill>
                <a:latin typeface="Luiss Sans" pitchFamily="2" charset="0"/>
              </a:rPr>
              <a:t> </a:t>
            </a:r>
            <a:r>
              <a:rPr lang="it-IT" sz="1400" dirty="0" err="1">
                <a:solidFill>
                  <a:srgbClr val="003A70"/>
                </a:solidFill>
                <a:latin typeface="Luiss Sans" pitchFamily="2" charset="0"/>
              </a:rPr>
              <a:t>Advantage</a:t>
            </a:r>
            <a:r>
              <a:rPr lang="it-IT" sz="1400" dirty="0">
                <a:solidFill>
                  <a:srgbClr val="003A70"/>
                </a:solidFill>
                <a:latin typeface="Luiss Sans" pitchFamily="2" charset="0"/>
              </a:rPr>
              <a:t>” Accenture, 2018)</a:t>
            </a:r>
            <a:r>
              <a:rPr lang="it-IT" dirty="0">
                <a:solidFill>
                  <a:srgbClr val="003A70"/>
                </a:solidFill>
                <a:latin typeface="Luiss Sans" pitchFamily="2" charset="0"/>
              </a:rPr>
              <a:t>.</a:t>
            </a:r>
          </a:p>
          <a:p>
            <a:pPr marL="285750" indent="-285750" algn="just">
              <a:lnSpc>
                <a:spcPct val="90000"/>
              </a:lnSpc>
              <a:spcBef>
                <a:spcPct val="0"/>
              </a:spcBef>
              <a:buFont typeface="Arial" panose="020B0604020202020204" pitchFamily="34" charset="0"/>
              <a:buChar char="•"/>
            </a:pPr>
            <a:r>
              <a:rPr lang="it-IT" b="1" u="sng" dirty="0">
                <a:solidFill>
                  <a:srgbClr val="003A70"/>
                </a:solidFill>
                <a:latin typeface="Luiss Sans" pitchFamily="2" charset="0"/>
              </a:rPr>
              <a:t>The </a:t>
            </a:r>
            <a:r>
              <a:rPr lang="it-IT" b="1" u="sng" dirty="0" err="1">
                <a:solidFill>
                  <a:srgbClr val="003A70"/>
                </a:solidFill>
                <a:latin typeface="Luiss Sans" pitchFamily="2" charset="0"/>
              </a:rPr>
              <a:t>Valuable</a:t>
            </a:r>
            <a:r>
              <a:rPr lang="it-IT" b="1" u="sng" dirty="0">
                <a:solidFill>
                  <a:srgbClr val="003A70"/>
                </a:solidFill>
                <a:latin typeface="Luiss Sans" pitchFamily="2" charset="0"/>
              </a:rPr>
              <a:t> 500 </a:t>
            </a:r>
            <a:r>
              <a:rPr lang="it-IT" b="1" dirty="0">
                <a:solidFill>
                  <a:srgbClr val="003A70"/>
                </a:solidFill>
                <a:latin typeface="Luiss Sans" pitchFamily="2" charset="0"/>
              </a:rPr>
              <a:t>evidenzia la necessità di aumentare l'impegno per l'inclusione della disabilità e colmare il divario digitale al Mobile World Congress</a:t>
            </a:r>
            <a:r>
              <a:rPr lang="it-IT" dirty="0">
                <a:solidFill>
                  <a:srgbClr val="003A70"/>
                </a:solidFill>
                <a:latin typeface="Luiss Sans" pitchFamily="2" charset="0"/>
              </a:rPr>
              <a:t>. Apple, Google e Microsoft insieme a 65 società di TLC e High Tech si sono già impegnate ad aiutare a colmare il divario digitale come parte di </a:t>
            </a:r>
            <a:r>
              <a:rPr lang="it-IT" dirty="0" err="1">
                <a:solidFill>
                  <a:srgbClr val="003A70"/>
                </a:solidFill>
                <a:latin typeface="Luiss Sans" pitchFamily="2" charset="0"/>
              </a:rPr>
              <a:t>Valuable</a:t>
            </a:r>
            <a:r>
              <a:rPr lang="it-IT" dirty="0">
                <a:solidFill>
                  <a:srgbClr val="003A70"/>
                </a:solidFill>
                <a:latin typeface="Luiss Sans" pitchFamily="2" charset="0"/>
              </a:rPr>
              <a:t> 500.</a:t>
            </a:r>
          </a:p>
          <a:p>
            <a:pPr algn="just">
              <a:lnSpc>
                <a:spcPct val="90000"/>
              </a:lnSpc>
              <a:spcBef>
                <a:spcPct val="0"/>
              </a:spcBef>
            </a:pPr>
            <a:endParaRPr lang="it-IT" dirty="0">
              <a:solidFill>
                <a:srgbClr val="003A70"/>
              </a:solidFill>
              <a:latin typeface="Luiss Sans" pitchFamily="2" charset="0"/>
            </a:endParaRPr>
          </a:p>
        </p:txBody>
      </p:sp>
      <p:pic>
        <p:nvPicPr>
          <p:cNvPr id="6" name="Picture 2" descr="Nessuno e-scluso: tecnologia – disabilità – povertà - Assoutenti Nazionale  APS - Tutela i diritti dei consumatori">
            <a:extLst>
              <a:ext uri="{FF2B5EF4-FFF2-40B4-BE49-F238E27FC236}">
                <a16:creationId xmlns:a16="http://schemas.microsoft.com/office/drawing/2014/main" id="{53D0DF78-DD86-8F67-2267-9D1C607DC8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610" y="4090125"/>
            <a:ext cx="5052237" cy="25255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reen Pea - 🦾Secondo l'Organizzazione Mondiale della... | Facebook">
            <a:extLst>
              <a:ext uri="{FF2B5EF4-FFF2-40B4-BE49-F238E27FC236}">
                <a16:creationId xmlns:a16="http://schemas.microsoft.com/office/drawing/2014/main" id="{4CD764AE-E01B-7689-3D01-F90AD87BDA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0846" y="4090124"/>
            <a:ext cx="5836314" cy="2525537"/>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7E603B79-F1E1-3C01-0483-F2298730A791}"/>
              </a:ext>
            </a:extLst>
          </p:cNvPr>
          <p:cNvSpPr txBox="1"/>
          <p:nvPr/>
        </p:nvSpPr>
        <p:spPr>
          <a:xfrm>
            <a:off x="606104" y="6530630"/>
            <a:ext cx="2126463" cy="307777"/>
          </a:xfrm>
          <a:prstGeom prst="rect">
            <a:avLst/>
          </a:prstGeom>
          <a:noFill/>
        </p:spPr>
        <p:txBody>
          <a:bodyPr wrap="square">
            <a:spAutoFit/>
          </a:bodyPr>
          <a:lstStyle/>
          <a:p>
            <a:r>
              <a:rPr lang="it-IT" sz="1400" dirty="0">
                <a:solidFill>
                  <a:srgbClr val="003A70"/>
                </a:solidFill>
                <a:latin typeface="Luiss Sans" pitchFamily="2" charset="0"/>
              </a:rPr>
              <a:t>[Fonte: immagini Google] </a:t>
            </a:r>
          </a:p>
        </p:txBody>
      </p:sp>
      <p:sp>
        <p:nvSpPr>
          <p:cNvPr id="9" name="Rettangolo 8">
            <a:extLst>
              <a:ext uri="{FF2B5EF4-FFF2-40B4-BE49-F238E27FC236}">
                <a16:creationId xmlns:a16="http://schemas.microsoft.com/office/drawing/2014/main" id="{50BB0B57-AC46-47FF-485F-5AA8AFA844E3}"/>
              </a:ext>
            </a:extLst>
          </p:cNvPr>
          <p:cNvSpPr/>
          <p:nvPr/>
        </p:nvSpPr>
        <p:spPr>
          <a:xfrm>
            <a:off x="10146454" y="4189876"/>
            <a:ext cx="882502" cy="249122"/>
          </a:xfrm>
          <a:prstGeom prst="rect">
            <a:avLst/>
          </a:prstGeom>
          <a:solidFill>
            <a:srgbClr val="FFF4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EE6C6DD0-14E0-3D2E-B23D-C2622A766A68}"/>
              </a:ext>
            </a:extLst>
          </p:cNvPr>
          <p:cNvSpPr txBox="1"/>
          <p:nvPr/>
        </p:nvSpPr>
        <p:spPr>
          <a:xfrm>
            <a:off x="710610" y="2284740"/>
            <a:ext cx="5052237" cy="1643527"/>
          </a:xfrm>
          <a:prstGeom prst="rect">
            <a:avLst/>
          </a:prstGeom>
          <a:noFill/>
        </p:spPr>
        <p:txBody>
          <a:bodyPr wrap="square">
            <a:spAutoFit/>
          </a:bodyPr>
          <a:lstStyle/>
          <a:p>
            <a:pPr algn="just">
              <a:lnSpc>
                <a:spcPct val="90000"/>
              </a:lnSpc>
              <a:spcBef>
                <a:spcPct val="0"/>
              </a:spcBef>
            </a:pPr>
            <a:r>
              <a:rPr lang="it-IT" sz="1400" dirty="0">
                <a:solidFill>
                  <a:srgbClr val="003A70"/>
                </a:solidFill>
                <a:latin typeface="Luiss Sans" pitchFamily="2" charset="0"/>
              </a:rPr>
              <a:t>«Il Mobile World Congress segna sempre un momento importante per l'inclusione della disabilità. Data la crescente centralità della tecnologia digitale per le nostre vite, l'impegno di questo settore per affrontare l'inclusione per tutti è essenziale per consentire un accesso equo ai servizi fondamentali dalla salute al lavoro. Il resto del settore tecnologico deve ora seguire l'esempio di Apple, Google e Microsoft e farsi avanti per servire la comunità delle </a:t>
            </a:r>
            <a:r>
              <a:rPr lang="it-IT" sz="1400" dirty="0" err="1">
                <a:solidFill>
                  <a:srgbClr val="003A70"/>
                </a:solidFill>
                <a:latin typeface="Luiss Sans" pitchFamily="2" charset="0"/>
              </a:rPr>
              <a:t>PcD</a:t>
            </a:r>
            <a:r>
              <a:rPr lang="it-IT" sz="1400" dirty="0">
                <a:solidFill>
                  <a:srgbClr val="003A70"/>
                </a:solidFill>
                <a:latin typeface="Luiss Sans" pitchFamily="2" charset="0"/>
              </a:rPr>
              <a:t>» </a:t>
            </a:r>
            <a:r>
              <a:rPr lang="it-IT" sz="1200" dirty="0">
                <a:solidFill>
                  <a:srgbClr val="003A70"/>
                </a:solidFill>
                <a:latin typeface="Luiss Sans" pitchFamily="2" charset="0"/>
              </a:rPr>
              <a:t>(</a:t>
            </a:r>
            <a:r>
              <a:rPr lang="en-US" sz="1200" b="0" i="0" cap="all" dirty="0">
                <a:solidFill>
                  <a:schemeClr val="accent1"/>
                </a:solidFill>
                <a:effectLst/>
                <a:latin typeface="Barlow" panose="020B0604020202020204" pitchFamily="2" charset="0"/>
              </a:rPr>
              <a:t>CAROLINE CASEY, FOUNDER OF THE VALUABLE 500)</a:t>
            </a:r>
            <a:endParaRPr lang="it-IT" sz="1200" dirty="0">
              <a:solidFill>
                <a:schemeClr val="accent1"/>
              </a:solidFill>
              <a:latin typeface="Luiss Sans" pitchFamily="2" charset="0"/>
            </a:endParaRPr>
          </a:p>
        </p:txBody>
      </p:sp>
      <p:sp>
        <p:nvSpPr>
          <p:cNvPr id="15" name="CasellaDiTesto 14">
            <a:extLst>
              <a:ext uri="{FF2B5EF4-FFF2-40B4-BE49-F238E27FC236}">
                <a16:creationId xmlns:a16="http://schemas.microsoft.com/office/drawing/2014/main" id="{F26FA4FA-396D-3D2C-49C7-03414687C832}"/>
              </a:ext>
            </a:extLst>
          </p:cNvPr>
          <p:cNvSpPr txBox="1"/>
          <p:nvPr/>
        </p:nvSpPr>
        <p:spPr>
          <a:xfrm>
            <a:off x="5762847" y="2125546"/>
            <a:ext cx="5877635" cy="2031325"/>
          </a:xfrm>
          <a:prstGeom prst="rect">
            <a:avLst/>
          </a:prstGeom>
          <a:noFill/>
        </p:spPr>
        <p:txBody>
          <a:bodyPr wrap="square">
            <a:spAutoFit/>
          </a:bodyPr>
          <a:lstStyle/>
          <a:p>
            <a:pPr algn="just"/>
            <a:r>
              <a:rPr lang="it-IT" sz="1400" dirty="0">
                <a:solidFill>
                  <a:srgbClr val="003A70"/>
                </a:solidFill>
                <a:latin typeface="Luiss Sans" pitchFamily="2" charset="0"/>
              </a:rPr>
              <a:t>«Microsoft si impegna a creare prodotti, servizi, siti Web e cultura aziendale accessibili a tutti. Crediamo di essere più forti insieme: sostenendo la diversità in tutto ciò che facciamo e creiamo, …» </a:t>
            </a:r>
          </a:p>
          <a:p>
            <a:pPr algn="just"/>
            <a:r>
              <a:rPr lang="it-IT" sz="1200" dirty="0">
                <a:solidFill>
                  <a:srgbClr val="003A70"/>
                </a:solidFill>
                <a:latin typeface="Luiss Sans" pitchFamily="2" charset="0"/>
              </a:rPr>
              <a:t>(</a:t>
            </a:r>
            <a:r>
              <a:rPr lang="en-US" sz="1200" dirty="0">
                <a:solidFill>
                  <a:srgbClr val="003A70"/>
                </a:solidFill>
                <a:latin typeface="Luiss Sans" pitchFamily="2" charset="0"/>
              </a:rPr>
              <a:t>JENNY LAY-FLURRIE, CHIEF ACCESSIBILITY OFFICER AT MICROSOFT)</a:t>
            </a:r>
          </a:p>
          <a:p>
            <a:pPr algn="just"/>
            <a:r>
              <a:rPr lang="it-IT" sz="1400" dirty="0">
                <a:solidFill>
                  <a:srgbClr val="003A70"/>
                </a:solidFill>
                <a:latin typeface="Luiss Sans" pitchFamily="2" charset="0"/>
              </a:rPr>
              <a:t>«Noi di Google ci impegniamo a realizzare prodotti utili con e per le </a:t>
            </a:r>
            <a:r>
              <a:rPr lang="it-IT" sz="1400" dirty="0" err="1">
                <a:solidFill>
                  <a:srgbClr val="003A70"/>
                </a:solidFill>
                <a:latin typeface="Luiss Sans" pitchFamily="2" charset="0"/>
              </a:rPr>
              <a:t>PcD</a:t>
            </a:r>
            <a:r>
              <a:rPr lang="it-IT" sz="1400" dirty="0">
                <a:solidFill>
                  <a:srgbClr val="003A70"/>
                </a:solidFill>
                <a:latin typeface="Luiss Sans" pitchFamily="2" charset="0"/>
              </a:rPr>
              <a:t>, nonché a creare un ambiente di lavoro inclusivo per la comunità. … incoraggiamo altre aziende a continuare a pensare a come possono incorporare l'accessibilità e l'inclusione della disabilità nel proprio lavoro» </a:t>
            </a:r>
          </a:p>
          <a:p>
            <a:pPr algn="just"/>
            <a:r>
              <a:rPr lang="it-IT" sz="1400" dirty="0">
                <a:solidFill>
                  <a:srgbClr val="003A70"/>
                </a:solidFill>
                <a:latin typeface="Luiss Sans" pitchFamily="2" charset="0"/>
              </a:rPr>
              <a:t>(</a:t>
            </a:r>
            <a:r>
              <a:rPr lang="en-US" sz="1200" dirty="0">
                <a:solidFill>
                  <a:srgbClr val="003A70"/>
                </a:solidFill>
                <a:latin typeface="Luiss Sans" pitchFamily="2" charset="0"/>
              </a:rPr>
              <a:t>EVE ANDERSSON, SENIOR DIRECTOR OF ACCESSIBILITY AT GOOGLE)</a:t>
            </a:r>
            <a:endParaRPr lang="it-IT" sz="1200" dirty="0">
              <a:solidFill>
                <a:srgbClr val="003A70"/>
              </a:solidFill>
              <a:latin typeface="Luiss Sans" pitchFamily="2" charset="0"/>
            </a:endParaRPr>
          </a:p>
        </p:txBody>
      </p:sp>
    </p:spTree>
    <p:extLst>
      <p:ext uri="{BB962C8B-B14F-4D97-AF65-F5344CB8AC3E}">
        <p14:creationId xmlns:p14="http://schemas.microsoft.com/office/powerpoint/2010/main" val="1741170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687CC7AD-CE63-4E2B-ADA5-C271A7FB74A6}"/>
              </a:ext>
            </a:extLst>
          </p:cNvPr>
          <p:cNvSpPr txBox="1">
            <a:spLocks/>
          </p:cNvSpPr>
          <p:nvPr/>
        </p:nvSpPr>
        <p:spPr>
          <a:xfrm>
            <a:off x="504737" y="1113201"/>
            <a:ext cx="11182526" cy="583512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endParaRPr lang="it-IT" sz="1800">
              <a:solidFill>
                <a:srgbClr val="002060"/>
              </a:solidFill>
              <a:latin typeface="Luiss Sans" pitchFamily="2" charset="0"/>
              <a:cs typeface="Calibri" panose="020F0502020204030204" pitchFamily="34" charset="0"/>
            </a:endParaRPr>
          </a:p>
          <a:p>
            <a:pPr algn="just">
              <a:lnSpc>
                <a:spcPct val="100000"/>
              </a:lnSpc>
            </a:pPr>
            <a:endParaRPr lang="it-IT" sz="1800">
              <a:solidFill>
                <a:srgbClr val="002060"/>
              </a:solidFill>
              <a:latin typeface="Luiss Sans" pitchFamily="2" charset="0"/>
              <a:cs typeface="Calibri" panose="020F0502020204030204" pitchFamily="34" charset="0"/>
            </a:endParaRPr>
          </a:p>
          <a:p>
            <a:pPr marL="285750" indent="-285750" algn="just">
              <a:lnSpc>
                <a:spcPct val="100000"/>
              </a:lnSpc>
              <a:buFont typeface="Wingdings" panose="05000000000000000000" pitchFamily="2" charset="2"/>
              <a:buChar char="Ø"/>
            </a:pPr>
            <a:endParaRPr lang="it-IT" sz="1800">
              <a:solidFill>
                <a:srgbClr val="002060"/>
              </a:solidFill>
              <a:latin typeface="Luiss Sans" pitchFamily="2" charset="0"/>
              <a:cs typeface="Calibri" panose="020F0502020204030204" pitchFamily="34" charset="0"/>
            </a:endParaRPr>
          </a:p>
          <a:p>
            <a:pPr algn="just">
              <a:lnSpc>
                <a:spcPct val="100000"/>
              </a:lnSpc>
            </a:pPr>
            <a:endParaRPr lang="it-IT" sz="1800">
              <a:solidFill>
                <a:srgbClr val="002060"/>
              </a:solidFill>
              <a:latin typeface="Luiss Sans" pitchFamily="2" charset="0"/>
              <a:cs typeface="Calibri" panose="020F0502020204030204" pitchFamily="34" charset="0"/>
            </a:endParaRPr>
          </a:p>
          <a:p>
            <a:pPr algn="just">
              <a:lnSpc>
                <a:spcPct val="100000"/>
              </a:lnSpc>
            </a:pPr>
            <a:endParaRPr lang="it-IT" sz="1800" dirty="0">
              <a:solidFill>
                <a:srgbClr val="002060"/>
              </a:solidFill>
              <a:latin typeface="Luiss Sans" pitchFamily="2" charset="0"/>
              <a:cs typeface="Calibri" panose="020F0502020204030204" pitchFamily="34" charset="0"/>
            </a:endParaRPr>
          </a:p>
        </p:txBody>
      </p:sp>
      <p:sp>
        <p:nvSpPr>
          <p:cNvPr id="4" name="Rettangolo 3">
            <a:extLst>
              <a:ext uri="{FF2B5EF4-FFF2-40B4-BE49-F238E27FC236}">
                <a16:creationId xmlns:a16="http://schemas.microsoft.com/office/drawing/2014/main" id="{145CF512-64E8-4029-AD0C-7551D321BE64}"/>
              </a:ext>
            </a:extLst>
          </p:cNvPr>
          <p:cNvSpPr/>
          <p:nvPr/>
        </p:nvSpPr>
        <p:spPr>
          <a:xfrm>
            <a:off x="504737" y="101590"/>
            <a:ext cx="10979791" cy="306242"/>
          </a:xfrm>
          <a:prstGeom prst="rect">
            <a:avLst/>
          </a:prstGeom>
        </p:spPr>
        <p:txBody>
          <a:bodyPr vert="horz" lIns="91440" tIns="45720" rIns="91440" bIns="45720" rtlCol="0" anchor="t">
            <a:normAutofit fontScale="25000" lnSpcReduction="20000"/>
          </a:bodyPr>
          <a:lstStyle/>
          <a:p>
            <a:pPr>
              <a:lnSpc>
                <a:spcPct val="90000"/>
              </a:lnSpc>
              <a:spcBef>
                <a:spcPts val="1000"/>
              </a:spcBef>
            </a:pPr>
            <a:r>
              <a:rPr lang="it-IT" sz="8800" b="1" dirty="0">
                <a:solidFill>
                  <a:schemeClr val="tx2"/>
                </a:solidFill>
                <a:latin typeface="Luiss Sans"/>
                <a:cs typeface="Calibri" panose="020F0502020204030204" pitchFamily="34" charset="0"/>
              </a:rPr>
              <a:t>2. </a:t>
            </a:r>
            <a:r>
              <a:rPr lang="it-IT" sz="8800" b="1" dirty="0">
                <a:solidFill>
                  <a:srgbClr val="002060"/>
                </a:solidFill>
                <a:latin typeface="Luiss Sans"/>
                <a:cs typeface="Calibri" panose="020F0502020204030204" pitchFamily="34" charset="0"/>
              </a:rPr>
              <a:t>Disabilità &amp; Inclusione &amp; Occupazione al Lavoro                                                                      </a:t>
            </a:r>
            <a:r>
              <a:rPr lang="it-IT" sz="8000" b="1" dirty="0">
                <a:solidFill>
                  <a:srgbClr val="003A70"/>
                </a:solidFill>
                <a:latin typeface="Luiss Sans" pitchFamily="2" charset="0"/>
              </a:rPr>
              <a:t>1/3</a:t>
            </a:r>
            <a:endParaRPr lang="it-IT" sz="8000" b="1" dirty="0">
              <a:solidFill>
                <a:srgbClr val="002060"/>
              </a:solidFill>
              <a:latin typeface="Luiss Sans"/>
              <a:cs typeface="Calibri" panose="020F0502020204030204" pitchFamily="34" charset="0"/>
            </a:endParaRPr>
          </a:p>
          <a:p>
            <a:pPr>
              <a:lnSpc>
                <a:spcPct val="90000"/>
              </a:lnSpc>
              <a:spcBef>
                <a:spcPts val="1000"/>
              </a:spcBef>
            </a:pPr>
            <a:r>
              <a:rPr lang="it-IT" sz="3200" b="1" dirty="0">
                <a:solidFill>
                  <a:schemeClr val="bg1"/>
                </a:solidFill>
                <a:latin typeface="Luiss Sans"/>
                <a:cs typeface="Calibri" panose="020F0502020204030204" pitchFamily="34" charset="0"/>
              </a:rPr>
              <a:t>							</a:t>
            </a:r>
            <a:endParaRPr lang="en-US" sz="3200" b="1" dirty="0">
              <a:solidFill>
                <a:schemeClr val="bg1"/>
              </a:solidFill>
              <a:latin typeface="Luiss Sans"/>
              <a:cs typeface="Calibri" panose="020F0502020204030204" pitchFamily="34" charset="0"/>
            </a:endParaRPr>
          </a:p>
        </p:txBody>
      </p:sp>
      <p:sp>
        <p:nvSpPr>
          <p:cNvPr id="2" name="Segnaposto numero diapositiva 1">
            <a:extLst>
              <a:ext uri="{FF2B5EF4-FFF2-40B4-BE49-F238E27FC236}">
                <a16:creationId xmlns:a16="http://schemas.microsoft.com/office/drawing/2014/main" id="{71B800E4-DE0B-4464-8CC3-BE7AEB6FA8F4}"/>
              </a:ext>
            </a:extLst>
          </p:cNvPr>
          <p:cNvSpPr>
            <a:spLocks noGrp="1"/>
          </p:cNvSpPr>
          <p:nvPr>
            <p:ph type="sldNum" sz="quarter" idx="12"/>
          </p:nvPr>
        </p:nvSpPr>
        <p:spPr/>
        <p:txBody>
          <a:bodyPr/>
          <a:lstStyle/>
          <a:p>
            <a:fld id="{7EC90317-67F8-40E5-AAD6-4B337B709EC6}" type="slidenum">
              <a:rPr lang="en-US" smtClean="0"/>
              <a:t>6</a:t>
            </a:fld>
            <a:endParaRPr lang="en-US"/>
          </a:p>
        </p:txBody>
      </p:sp>
      <p:sp>
        <p:nvSpPr>
          <p:cNvPr id="5" name="Rettangolo 4">
            <a:extLst>
              <a:ext uri="{FF2B5EF4-FFF2-40B4-BE49-F238E27FC236}">
                <a16:creationId xmlns:a16="http://schemas.microsoft.com/office/drawing/2014/main" id="{3662E21B-504B-433C-A972-FC9593260D73}"/>
              </a:ext>
            </a:extLst>
          </p:cNvPr>
          <p:cNvSpPr/>
          <p:nvPr/>
        </p:nvSpPr>
        <p:spPr>
          <a:xfrm>
            <a:off x="445640" y="407831"/>
            <a:ext cx="11182527" cy="4314387"/>
          </a:xfrm>
          <a:prstGeom prst="rect">
            <a:avLst/>
          </a:prstGeom>
        </p:spPr>
        <p:txBody>
          <a:bodyPr vert="horz" lIns="91440" tIns="45720" rIns="91440" bIns="45720" rtlCol="0" anchor="t">
            <a:noAutofit/>
          </a:bodyPr>
          <a:lstStyle/>
          <a:p>
            <a:pPr marL="285750" indent="-285750" algn="just">
              <a:lnSpc>
                <a:spcPct val="90000"/>
              </a:lnSpc>
              <a:spcBef>
                <a:spcPct val="0"/>
              </a:spcBef>
              <a:buFont typeface="Wingdings" panose="05000000000000000000" pitchFamily="2" charset="2"/>
              <a:buChar char="ü"/>
            </a:pPr>
            <a:r>
              <a:rPr lang="it-IT" b="1" dirty="0">
                <a:solidFill>
                  <a:srgbClr val="003A70"/>
                </a:solidFill>
                <a:latin typeface="Luiss Sans" pitchFamily="2" charset="0"/>
              </a:rPr>
              <a:t>Le </a:t>
            </a:r>
            <a:r>
              <a:rPr lang="it-IT" b="1" dirty="0" err="1">
                <a:solidFill>
                  <a:srgbClr val="003A70"/>
                </a:solidFill>
                <a:latin typeface="Luiss Sans" pitchFamily="2" charset="0"/>
              </a:rPr>
              <a:t>PcD</a:t>
            </a:r>
            <a:r>
              <a:rPr lang="it-IT" b="1" dirty="0">
                <a:solidFill>
                  <a:srgbClr val="003A70"/>
                </a:solidFill>
                <a:latin typeface="Luiss Sans" pitchFamily="2" charset="0"/>
              </a:rPr>
              <a:t> sono circa 1,3 mld nel mondo</a:t>
            </a:r>
            <a:r>
              <a:rPr lang="it-IT" dirty="0">
                <a:solidFill>
                  <a:srgbClr val="003A70"/>
                </a:solidFill>
                <a:latin typeface="Luiss Sans" pitchFamily="2" charset="0"/>
              </a:rPr>
              <a:t>, oltre il 15 per cento della popolazione mondiale, </a:t>
            </a:r>
            <a:r>
              <a:rPr lang="it-IT" b="1" dirty="0">
                <a:solidFill>
                  <a:srgbClr val="003A70"/>
                </a:solidFill>
                <a:latin typeface="Luiss Sans" pitchFamily="2" charset="0"/>
              </a:rPr>
              <a:t>in Italia circa 3,1 milioni </a:t>
            </a:r>
            <a:r>
              <a:rPr lang="it-IT" sz="1200" dirty="0">
                <a:solidFill>
                  <a:srgbClr val="003A70"/>
                </a:solidFill>
                <a:latin typeface="Luiss Sans" pitchFamily="2" charset="0"/>
              </a:rPr>
              <a:t>(Istat, 2019)</a:t>
            </a:r>
            <a:r>
              <a:rPr lang="it-IT" dirty="0">
                <a:solidFill>
                  <a:srgbClr val="003A70"/>
                </a:solidFill>
                <a:latin typeface="Luiss Sans" pitchFamily="2" charset="0"/>
              </a:rPr>
              <a:t>.</a:t>
            </a:r>
          </a:p>
          <a:p>
            <a:pPr marL="285750" indent="-285750" algn="just">
              <a:lnSpc>
                <a:spcPct val="90000"/>
              </a:lnSpc>
              <a:spcBef>
                <a:spcPct val="0"/>
              </a:spcBef>
              <a:buFont typeface="Wingdings" panose="05000000000000000000" pitchFamily="2" charset="2"/>
              <a:buChar char="ü"/>
            </a:pPr>
            <a:r>
              <a:rPr lang="it-IT" dirty="0">
                <a:solidFill>
                  <a:srgbClr val="003A70"/>
                </a:solidFill>
                <a:latin typeface="Luiss Sans" pitchFamily="2" charset="0"/>
              </a:rPr>
              <a:t>L’</a:t>
            </a:r>
            <a:r>
              <a:rPr lang="it-IT" b="1" dirty="0">
                <a:solidFill>
                  <a:srgbClr val="003A70"/>
                </a:solidFill>
                <a:latin typeface="Luiss Sans" pitchFamily="2" charset="0"/>
              </a:rPr>
              <a:t>inclusione lavorativa </a:t>
            </a:r>
            <a:r>
              <a:rPr lang="it-IT" dirty="0">
                <a:solidFill>
                  <a:srgbClr val="003A70"/>
                </a:solidFill>
                <a:latin typeface="Luiss Sans" pitchFamily="2" charset="0"/>
              </a:rPr>
              <a:t>delle </a:t>
            </a:r>
            <a:r>
              <a:rPr lang="it-IT" dirty="0" err="1">
                <a:solidFill>
                  <a:srgbClr val="003A70"/>
                </a:solidFill>
                <a:latin typeface="Luiss Sans" pitchFamily="2" charset="0"/>
              </a:rPr>
              <a:t>PcD</a:t>
            </a:r>
            <a:r>
              <a:rPr lang="it-IT" dirty="0">
                <a:solidFill>
                  <a:srgbClr val="003A70"/>
                </a:solidFill>
                <a:latin typeface="Luiss Sans" pitchFamily="2" charset="0"/>
              </a:rPr>
              <a:t> è un tema di grande attualità e interesse. </a:t>
            </a:r>
            <a:r>
              <a:rPr lang="it-IT" b="1" dirty="0">
                <a:solidFill>
                  <a:srgbClr val="003A70"/>
                </a:solidFill>
                <a:latin typeface="Luiss Sans" pitchFamily="2" charset="0"/>
              </a:rPr>
              <a:t>Il lavoro è un pilastro del progetto di ciascun individuo</a:t>
            </a:r>
            <a:r>
              <a:rPr lang="it-IT" dirty="0">
                <a:solidFill>
                  <a:srgbClr val="003A70"/>
                </a:solidFill>
                <a:latin typeface="Luiss Sans" pitchFamily="2" charset="0"/>
              </a:rPr>
              <a:t> e rappresenta uno degli otto elementi fondamentali che contribuisce a determinare la qualità della vita di queste persone. L’essere lavoratore favorisce il riconoscimento di un ruolo attivo all’interno della società al termine di una complessa operazione di costruzione e restituzione di autonomie sociali, comportamenti e capacità operative </a:t>
            </a:r>
            <a:r>
              <a:rPr lang="it-IT" sz="1200" dirty="0">
                <a:solidFill>
                  <a:srgbClr val="003A70"/>
                </a:solidFill>
                <a:latin typeface="Luiss Sans" pitchFamily="2" charset="0"/>
              </a:rPr>
              <a:t>(</a:t>
            </a:r>
            <a:r>
              <a:rPr lang="it-IT" sz="1200" dirty="0" err="1">
                <a:solidFill>
                  <a:srgbClr val="003A70"/>
                </a:solidFill>
                <a:latin typeface="Luiss Sans" pitchFamily="2" charset="0"/>
              </a:rPr>
              <a:t>Caldin</a:t>
            </a:r>
            <a:r>
              <a:rPr lang="it-IT" sz="1200" dirty="0">
                <a:solidFill>
                  <a:srgbClr val="003A70"/>
                </a:solidFill>
                <a:latin typeface="Luiss Sans" pitchFamily="2" charset="0"/>
              </a:rPr>
              <a:t> e Scollo 2018)</a:t>
            </a:r>
            <a:r>
              <a:rPr lang="it-IT" dirty="0">
                <a:solidFill>
                  <a:srgbClr val="003A70"/>
                </a:solidFill>
                <a:latin typeface="Luiss Sans" pitchFamily="2" charset="0"/>
              </a:rPr>
              <a:t>.</a:t>
            </a:r>
          </a:p>
          <a:p>
            <a:pPr marL="285750" indent="-285750" algn="just">
              <a:lnSpc>
                <a:spcPct val="90000"/>
              </a:lnSpc>
              <a:spcBef>
                <a:spcPct val="0"/>
              </a:spcBef>
              <a:buFont typeface="Wingdings" panose="05000000000000000000" pitchFamily="2" charset="2"/>
              <a:buChar char="ü"/>
            </a:pPr>
            <a:r>
              <a:rPr lang="it-IT" dirty="0">
                <a:solidFill>
                  <a:srgbClr val="003A70"/>
                </a:solidFill>
                <a:latin typeface="Luiss Sans" pitchFamily="2" charset="0"/>
              </a:rPr>
              <a:t>Al fine di ridurre l’impatto della disabilità insorta all’interno delle organizzazioni, negli anni </a:t>
            </a:r>
            <a:r>
              <a:rPr lang="it-IT" dirty="0" err="1">
                <a:solidFill>
                  <a:srgbClr val="003A70"/>
                </a:solidFill>
                <a:latin typeface="Luiss Sans" pitchFamily="2" charset="0"/>
              </a:rPr>
              <a:t>Otttanta</a:t>
            </a:r>
            <a:r>
              <a:rPr lang="it-IT" dirty="0">
                <a:solidFill>
                  <a:srgbClr val="003A70"/>
                </a:solidFill>
                <a:latin typeface="Luiss Sans" pitchFamily="2" charset="0"/>
              </a:rPr>
              <a:t> negli Stati Uniti è nato il </a:t>
            </a:r>
            <a:r>
              <a:rPr lang="it-IT" b="1" dirty="0" err="1">
                <a:solidFill>
                  <a:srgbClr val="003A70"/>
                </a:solidFill>
                <a:latin typeface="Luiss Sans" pitchFamily="2" charset="0"/>
              </a:rPr>
              <a:t>Disability</a:t>
            </a:r>
            <a:r>
              <a:rPr lang="it-IT" b="1" dirty="0">
                <a:solidFill>
                  <a:srgbClr val="003A70"/>
                </a:solidFill>
                <a:latin typeface="Luiss Sans" pitchFamily="2" charset="0"/>
              </a:rPr>
              <a:t> Management</a:t>
            </a:r>
            <a:r>
              <a:rPr lang="it-IT" dirty="0">
                <a:solidFill>
                  <a:srgbClr val="003A70"/>
                </a:solidFill>
                <a:latin typeface="Luiss Sans" pitchFamily="2" charset="0"/>
              </a:rPr>
              <a:t>, un insieme di pratiche volte a consentire ai lavoratori la possibilità di rimanere all’interno delle aziende. Tale concetto, poi, si è progressivamente esteso ed evoluto ad un numero maggiore di categorie di dipendenti, fino a coinvolgere anche tutti quei soggetti che erano sempre stati esclusi dal mondo del lavoro.</a:t>
            </a:r>
          </a:p>
          <a:p>
            <a:pPr marL="285750" indent="-285750" algn="just">
              <a:lnSpc>
                <a:spcPct val="90000"/>
              </a:lnSpc>
              <a:spcBef>
                <a:spcPct val="0"/>
              </a:spcBef>
              <a:buFont typeface="Wingdings" panose="05000000000000000000" pitchFamily="2" charset="2"/>
              <a:buChar char="ü"/>
            </a:pPr>
            <a:r>
              <a:rPr lang="it-IT" dirty="0">
                <a:solidFill>
                  <a:srgbClr val="003A70"/>
                </a:solidFill>
                <a:latin typeface="Luiss Sans" pitchFamily="2" charset="0"/>
              </a:rPr>
              <a:t>Si definisce un orizzonte nuovo, grazie alla valorizzazione del lavoro delle persone con disabilità e al coinvolgimento dell’organizzazione, il c.d. “</a:t>
            </a:r>
            <a:r>
              <a:rPr lang="it-IT" b="1" dirty="0">
                <a:solidFill>
                  <a:srgbClr val="003A70"/>
                </a:solidFill>
                <a:latin typeface="Luiss Sans" pitchFamily="2" charset="0"/>
              </a:rPr>
              <a:t>Comprehensive </a:t>
            </a:r>
            <a:r>
              <a:rPr lang="it-IT" b="1" dirty="0" err="1">
                <a:solidFill>
                  <a:srgbClr val="003A70"/>
                </a:solidFill>
                <a:latin typeface="Luiss Sans" pitchFamily="2" charset="0"/>
              </a:rPr>
              <a:t>Disability</a:t>
            </a:r>
            <a:r>
              <a:rPr lang="it-IT" b="1" dirty="0">
                <a:solidFill>
                  <a:srgbClr val="003A70"/>
                </a:solidFill>
                <a:latin typeface="Luiss Sans" pitchFamily="2" charset="0"/>
              </a:rPr>
              <a:t> Management</a:t>
            </a:r>
            <a:r>
              <a:rPr lang="it-IT" dirty="0">
                <a:solidFill>
                  <a:srgbClr val="003A70"/>
                </a:solidFill>
                <a:latin typeface="Luiss Sans" pitchFamily="2" charset="0"/>
              </a:rPr>
              <a:t>” </a:t>
            </a:r>
            <a:r>
              <a:rPr lang="it-IT" sz="1200" dirty="0">
                <a:solidFill>
                  <a:srgbClr val="003A70"/>
                </a:solidFill>
                <a:latin typeface="Luiss Sans" pitchFamily="2" charset="0"/>
              </a:rPr>
              <a:t>(</a:t>
            </a:r>
            <a:r>
              <a:rPr lang="it-IT" sz="1200" dirty="0" err="1">
                <a:solidFill>
                  <a:srgbClr val="003A70"/>
                </a:solidFill>
                <a:latin typeface="Luiss Sans" pitchFamily="2" charset="0"/>
              </a:rPr>
              <a:t>Harder</a:t>
            </a:r>
            <a:r>
              <a:rPr lang="it-IT" sz="1200" dirty="0">
                <a:solidFill>
                  <a:srgbClr val="003A70"/>
                </a:solidFill>
                <a:latin typeface="Luiss Sans" pitchFamily="2" charset="0"/>
              </a:rPr>
              <a:t> 2005) </a:t>
            </a:r>
            <a:r>
              <a:rPr lang="it-IT" i="1" dirty="0">
                <a:solidFill>
                  <a:srgbClr val="003A70"/>
                </a:solidFill>
                <a:latin typeface="Luiss Sans" pitchFamily="2" charset="0"/>
              </a:rPr>
              <a:t>o gestione globale o integrata della disabilità in cui l’azienda, prendendo spunto dagli impatti della disabilità, e ponendosi come fine quello di coniugare obiettivi di produttività con quelli di qualità della vita, rimodella l’organizzazione nel tempo (per conformarsi alle mutevole esigenze dei lavoratori e ai progressi tecnologici) e nello spazio </a:t>
            </a:r>
            <a:r>
              <a:rPr lang="it-IT" dirty="0">
                <a:solidFill>
                  <a:srgbClr val="003A70"/>
                </a:solidFill>
                <a:latin typeface="Luiss Sans" pitchFamily="2" charset="0"/>
              </a:rPr>
              <a:t>— perché la validità delle soluzioni adottate induce all’estensione anche ad altre sue partizioni così come stimola altre aziende ad emularne la sperimentazione, arrivando a sviluppare il concetto proprio di «</a:t>
            </a:r>
            <a:r>
              <a:rPr lang="it-IT" b="1" dirty="0" err="1">
                <a:solidFill>
                  <a:srgbClr val="003A70"/>
                </a:solidFill>
                <a:latin typeface="Luiss Sans" pitchFamily="2" charset="0"/>
              </a:rPr>
              <a:t>aziendabilità</a:t>
            </a:r>
            <a:r>
              <a:rPr lang="it-IT" dirty="0">
                <a:solidFill>
                  <a:srgbClr val="003A70"/>
                </a:solidFill>
                <a:latin typeface="Luiss Sans" pitchFamily="2" charset="0"/>
              </a:rPr>
              <a:t>» </a:t>
            </a:r>
            <a:r>
              <a:rPr lang="it-IT" sz="1200" dirty="0">
                <a:solidFill>
                  <a:srgbClr val="003A70"/>
                </a:solidFill>
                <a:latin typeface="Luiss Sans" pitchFamily="2" charset="0"/>
              </a:rPr>
              <a:t>(Angeloni 2011)</a:t>
            </a:r>
            <a:r>
              <a:rPr lang="it-IT" dirty="0">
                <a:solidFill>
                  <a:srgbClr val="003A70"/>
                </a:solidFill>
                <a:latin typeface="Luiss Sans" pitchFamily="2" charset="0"/>
              </a:rPr>
              <a:t>.</a:t>
            </a:r>
          </a:p>
        </p:txBody>
      </p:sp>
      <p:pic>
        <p:nvPicPr>
          <p:cNvPr id="6" name="Immagine 5">
            <a:extLst>
              <a:ext uri="{FF2B5EF4-FFF2-40B4-BE49-F238E27FC236}">
                <a16:creationId xmlns:a16="http://schemas.microsoft.com/office/drawing/2014/main" id="{014D2252-56B9-BD78-2970-269503079292}"/>
              </a:ext>
            </a:extLst>
          </p:cNvPr>
          <p:cNvPicPr>
            <a:picLocks noChangeAspect="1"/>
          </p:cNvPicPr>
          <p:nvPr/>
        </p:nvPicPr>
        <p:blipFill>
          <a:blip r:embed="rId2"/>
          <a:stretch>
            <a:fillRect/>
          </a:stretch>
        </p:blipFill>
        <p:spPr>
          <a:xfrm>
            <a:off x="563833" y="5181599"/>
            <a:ext cx="11018567" cy="1433293"/>
          </a:xfrm>
          <a:prstGeom prst="rect">
            <a:avLst/>
          </a:prstGeom>
        </p:spPr>
      </p:pic>
      <p:sp>
        <p:nvSpPr>
          <p:cNvPr id="7" name="CasellaDiTesto 6">
            <a:extLst>
              <a:ext uri="{FF2B5EF4-FFF2-40B4-BE49-F238E27FC236}">
                <a16:creationId xmlns:a16="http://schemas.microsoft.com/office/drawing/2014/main" id="{EA08FC8D-EBB0-39C1-6462-3E5937FA3C74}"/>
              </a:ext>
            </a:extLst>
          </p:cNvPr>
          <p:cNvSpPr txBox="1"/>
          <p:nvPr/>
        </p:nvSpPr>
        <p:spPr>
          <a:xfrm>
            <a:off x="504737" y="6550491"/>
            <a:ext cx="9573983" cy="307777"/>
          </a:xfrm>
          <a:prstGeom prst="rect">
            <a:avLst/>
          </a:prstGeom>
          <a:noFill/>
        </p:spPr>
        <p:txBody>
          <a:bodyPr wrap="square">
            <a:spAutoFit/>
          </a:bodyPr>
          <a:lstStyle/>
          <a:p>
            <a:r>
              <a:rPr lang="it-IT" sz="1400" dirty="0">
                <a:solidFill>
                  <a:srgbClr val="003A70"/>
                </a:solidFill>
                <a:latin typeface="Luiss Sans" pitchFamily="2" charset="0"/>
              </a:rPr>
              <a:t>[Fonte immagine: https://valored.it/news/disabilita-</a:t>
            </a:r>
            <a:r>
              <a:rPr lang="it-IT" sz="1400" dirty="0" err="1">
                <a:solidFill>
                  <a:srgbClr val="003A70"/>
                </a:solidFill>
                <a:latin typeface="Luiss Sans" pitchFamily="2" charset="0"/>
              </a:rPr>
              <a:t>linclusione</a:t>
            </a:r>
            <a:r>
              <a:rPr lang="it-IT" sz="1400" dirty="0">
                <a:solidFill>
                  <a:srgbClr val="003A70"/>
                </a:solidFill>
                <a:latin typeface="Luiss Sans" pitchFamily="2" charset="0"/>
              </a:rPr>
              <a:t>-passa-anche-dalle-</a:t>
            </a:r>
            <a:r>
              <a:rPr lang="it-IT" sz="1400" dirty="0" err="1">
                <a:solidFill>
                  <a:srgbClr val="003A70"/>
                </a:solidFill>
                <a:latin typeface="Luiss Sans" pitchFamily="2" charset="0"/>
              </a:rPr>
              <a:t>opportunita</a:t>
            </a:r>
            <a:r>
              <a:rPr lang="it-IT" sz="1400" dirty="0">
                <a:solidFill>
                  <a:srgbClr val="003A70"/>
                </a:solidFill>
                <a:latin typeface="Luiss Sans" pitchFamily="2" charset="0"/>
              </a:rPr>
              <a:t>-di-lavoro/] </a:t>
            </a:r>
          </a:p>
        </p:txBody>
      </p:sp>
    </p:spTree>
    <p:extLst>
      <p:ext uri="{BB962C8B-B14F-4D97-AF65-F5344CB8AC3E}">
        <p14:creationId xmlns:p14="http://schemas.microsoft.com/office/powerpoint/2010/main" val="1053260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687CC7AD-CE63-4E2B-ADA5-C271A7FB74A6}"/>
              </a:ext>
            </a:extLst>
          </p:cNvPr>
          <p:cNvSpPr txBox="1">
            <a:spLocks/>
          </p:cNvSpPr>
          <p:nvPr/>
        </p:nvSpPr>
        <p:spPr>
          <a:xfrm>
            <a:off x="504737" y="1113201"/>
            <a:ext cx="11182526" cy="583512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endParaRPr lang="it-IT" sz="1800" dirty="0">
              <a:solidFill>
                <a:srgbClr val="002060"/>
              </a:solidFill>
              <a:latin typeface="Luiss Sans" pitchFamily="2" charset="0"/>
              <a:cs typeface="Calibri" panose="020F0502020204030204" pitchFamily="34" charset="0"/>
            </a:endParaRPr>
          </a:p>
          <a:p>
            <a:pPr algn="just">
              <a:lnSpc>
                <a:spcPct val="100000"/>
              </a:lnSpc>
            </a:pPr>
            <a:endParaRPr lang="it-IT" sz="1800" dirty="0">
              <a:solidFill>
                <a:srgbClr val="002060"/>
              </a:solidFill>
              <a:latin typeface="Luiss Sans" pitchFamily="2" charset="0"/>
              <a:cs typeface="Calibri" panose="020F0502020204030204" pitchFamily="34" charset="0"/>
            </a:endParaRPr>
          </a:p>
          <a:p>
            <a:pPr marL="285750" indent="-285750" algn="just">
              <a:lnSpc>
                <a:spcPct val="100000"/>
              </a:lnSpc>
              <a:buFont typeface="Wingdings" panose="05000000000000000000" pitchFamily="2" charset="2"/>
              <a:buChar char="Ø"/>
            </a:pPr>
            <a:endParaRPr lang="it-IT" sz="1800" dirty="0">
              <a:solidFill>
                <a:srgbClr val="002060"/>
              </a:solidFill>
              <a:latin typeface="Luiss Sans" pitchFamily="2" charset="0"/>
              <a:cs typeface="Calibri" panose="020F0502020204030204" pitchFamily="34" charset="0"/>
            </a:endParaRPr>
          </a:p>
          <a:p>
            <a:pPr algn="just">
              <a:lnSpc>
                <a:spcPct val="100000"/>
              </a:lnSpc>
            </a:pPr>
            <a:endParaRPr lang="it-IT" sz="1800" dirty="0">
              <a:solidFill>
                <a:srgbClr val="002060"/>
              </a:solidFill>
              <a:latin typeface="Luiss Sans" pitchFamily="2" charset="0"/>
              <a:cs typeface="Calibri" panose="020F0502020204030204" pitchFamily="34" charset="0"/>
            </a:endParaRPr>
          </a:p>
          <a:p>
            <a:pPr algn="just">
              <a:lnSpc>
                <a:spcPct val="100000"/>
              </a:lnSpc>
            </a:pPr>
            <a:endParaRPr lang="it-IT" sz="1800" dirty="0">
              <a:solidFill>
                <a:srgbClr val="002060"/>
              </a:solidFill>
              <a:latin typeface="Luiss Sans" pitchFamily="2" charset="0"/>
              <a:cs typeface="Calibri" panose="020F0502020204030204" pitchFamily="34" charset="0"/>
            </a:endParaRPr>
          </a:p>
        </p:txBody>
      </p:sp>
      <p:sp>
        <p:nvSpPr>
          <p:cNvPr id="4" name="Rettangolo 3">
            <a:extLst>
              <a:ext uri="{FF2B5EF4-FFF2-40B4-BE49-F238E27FC236}">
                <a16:creationId xmlns:a16="http://schemas.microsoft.com/office/drawing/2014/main" id="{145CF512-64E8-4029-AD0C-7551D321BE64}"/>
              </a:ext>
            </a:extLst>
          </p:cNvPr>
          <p:cNvSpPr/>
          <p:nvPr/>
        </p:nvSpPr>
        <p:spPr>
          <a:xfrm>
            <a:off x="504737" y="325120"/>
            <a:ext cx="10979791" cy="430333"/>
          </a:xfrm>
          <a:prstGeom prst="rect">
            <a:avLst/>
          </a:prstGeom>
        </p:spPr>
        <p:txBody>
          <a:bodyPr vert="horz" lIns="91440" tIns="45720" rIns="91440" bIns="45720" rtlCol="0" anchor="t">
            <a:normAutofit fontScale="25000" lnSpcReduction="20000"/>
          </a:bodyPr>
          <a:lstStyle/>
          <a:p>
            <a:pPr>
              <a:lnSpc>
                <a:spcPct val="90000"/>
              </a:lnSpc>
              <a:spcBef>
                <a:spcPts val="1000"/>
              </a:spcBef>
            </a:pPr>
            <a:r>
              <a:rPr lang="it-IT" sz="8800" b="1" dirty="0">
                <a:solidFill>
                  <a:schemeClr val="tx2"/>
                </a:solidFill>
                <a:latin typeface="Luiss Sans"/>
                <a:cs typeface="Calibri" panose="020F0502020204030204" pitchFamily="34" charset="0"/>
              </a:rPr>
              <a:t>2. </a:t>
            </a:r>
            <a:r>
              <a:rPr lang="it-IT" sz="8800" b="1" dirty="0">
                <a:solidFill>
                  <a:srgbClr val="002060"/>
                </a:solidFill>
                <a:latin typeface="Luiss Sans"/>
                <a:cs typeface="Calibri" panose="020F0502020204030204" pitchFamily="34" charset="0"/>
              </a:rPr>
              <a:t>Disabilità &amp; Inclusione &amp; Occupazione al Lavoro                                                                      </a:t>
            </a:r>
            <a:r>
              <a:rPr lang="it-IT" sz="8000" b="1" dirty="0">
                <a:solidFill>
                  <a:srgbClr val="002060"/>
                </a:solidFill>
                <a:latin typeface="Luiss Sans"/>
                <a:cs typeface="Calibri" panose="020F0502020204030204" pitchFamily="34" charset="0"/>
              </a:rPr>
              <a:t>2/3</a:t>
            </a:r>
          </a:p>
          <a:p>
            <a:pPr>
              <a:lnSpc>
                <a:spcPct val="90000"/>
              </a:lnSpc>
              <a:spcBef>
                <a:spcPts val="1000"/>
              </a:spcBef>
            </a:pPr>
            <a:r>
              <a:rPr lang="it-IT" sz="3200" b="1" dirty="0">
                <a:solidFill>
                  <a:schemeClr val="bg1"/>
                </a:solidFill>
                <a:latin typeface="Luiss Sans"/>
                <a:cs typeface="Calibri" panose="020F0502020204030204" pitchFamily="34" charset="0"/>
              </a:rPr>
              <a:t>							</a:t>
            </a:r>
            <a:endParaRPr lang="en-US" sz="3200" b="1" dirty="0">
              <a:solidFill>
                <a:schemeClr val="bg1"/>
              </a:solidFill>
              <a:latin typeface="Luiss Sans"/>
              <a:cs typeface="Calibri" panose="020F0502020204030204" pitchFamily="34" charset="0"/>
            </a:endParaRPr>
          </a:p>
        </p:txBody>
      </p:sp>
      <p:sp>
        <p:nvSpPr>
          <p:cNvPr id="2" name="Segnaposto numero diapositiva 1">
            <a:extLst>
              <a:ext uri="{FF2B5EF4-FFF2-40B4-BE49-F238E27FC236}">
                <a16:creationId xmlns:a16="http://schemas.microsoft.com/office/drawing/2014/main" id="{71B800E4-DE0B-4464-8CC3-BE7AEB6FA8F4}"/>
              </a:ext>
            </a:extLst>
          </p:cNvPr>
          <p:cNvSpPr>
            <a:spLocks noGrp="1"/>
          </p:cNvSpPr>
          <p:nvPr>
            <p:ph type="sldNum" sz="quarter" idx="12"/>
          </p:nvPr>
        </p:nvSpPr>
        <p:spPr/>
        <p:txBody>
          <a:bodyPr/>
          <a:lstStyle/>
          <a:p>
            <a:fld id="{7EC90317-67F8-40E5-AAD6-4B337B709EC6}" type="slidenum">
              <a:rPr lang="en-US" smtClean="0"/>
              <a:t>7</a:t>
            </a:fld>
            <a:endParaRPr lang="en-US"/>
          </a:p>
        </p:txBody>
      </p:sp>
      <p:sp>
        <p:nvSpPr>
          <p:cNvPr id="5" name="Rettangolo 4">
            <a:extLst>
              <a:ext uri="{FF2B5EF4-FFF2-40B4-BE49-F238E27FC236}">
                <a16:creationId xmlns:a16="http://schemas.microsoft.com/office/drawing/2014/main" id="{3662E21B-504B-433C-A972-FC9593260D73}"/>
              </a:ext>
            </a:extLst>
          </p:cNvPr>
          <p:cNvSpPr/>
          <p:nvPr/>
        </p:nvSpPr>
        <p:spPr>
          <a:xfrm>
            <a:off x="504737" y="752758"/>
            <a:ext cx="9114634" cy="5780122"/>
          </a:xfrm>
          <a:prstGeom prst="rect">
            <a:avLst/>
          </a:prstGeom>
        </p:spPr>
        <p:txBody>
          <a:bodyPr vert="horz" lIns="91440" tIns="45720" rIns="91440" bIns="45720" rtlCol="0" anchor="t">
            <a:noAutofit/>
          </a:bodyPr>
          <a:lstStyle/>
          <a:p>
            <a:pPr marL="285750" indent="-285750" algn="just">
              <a:lnSpc>
                <a:spcPct val="90000"/>
              </a:lnSpc>
              <a:spcBef>
                <a:spcPct val="0"/>
              </a:spcBef>
              <a:buFont typeface="Wingdings" panose="05000000000000000000" pitchFamily="2" charset="2"/>
              <a:buChar char="ü"/>
            </a:pPr>
            <a:r>
              <a:rPr lang="it-IT" u="sng" dirty="0">
                <a:solidFill>
                  <a:srgbClr val="003A70"/>
                </a:solidFill>
                <a:latin typeface="Luiss Sans" pitchFamily="2" charset="0"/>
              </a:rPr>
              <a:t>ANALISI PRE-PANDEMICHE IN ITALIA </a:t>
            </a:r>
          </a:p>
          <a:p>
            <a:pPr marL="285750" indent="-285750" algn="just">
              <a:lnSpc>
                <a:spcPct val="90000"/>
              </a:lnSpc>
              <a:spcBef>
                <a:spcPct val="0"/>
              </a:spcBef>
              <a:buFont typeface="Wingdings" panose="05000000000000000000" pitchFamily="2" charset="2"/>
              <a:buChar char="§"/>
            </a:pPr>
            <a:r>
              <a:rPr lang="it-IT" dirty="0">
                <a:solidFill>
                  <a:srgbClr val="003A70"/>
                </a:solidFill>
                <a:latin typeface="Luiss Sans" pitchFamily="2" charset="0"/>
              </a:rPr>
              <a:t>- </a:t>
            </a:r>
            <a:r>
              <a:rPr lang="it-IT" b="1" dirty="0">
                <a:solidFill>
                  <a:srgbClr val="003A70"/>
                </a:solidFill>
                <a:latin typeface="Luiss Sans" pitchFamily="2" charset="0"/>
              </a:rPr>
              <a:t>PROFILO LAVORATORE CON DISABILITA’</a:t>
            </a:r>
            <a:r>
              <a:rPr lang="it-IT" dirty="0">
                <a:solidFill>
                  <a:srgbClr val="003A70"/>
                </a:solidFill>
                <a:latin typeface="Luiss Sans" pitchFamily="2" charset="0"/>
              </a:rPr>
              <a:t>: uomo, tra i 50 e i 59 anni, laureato e con livello di invalidità inferiore al 67%, residente al Nord-Italia </a:t>
            </a:r>
            <a:r>
              <a:rPr lang="it-IT" sz="1200" dirty="0">
                <a:solidFill>
                  <a:srgbClr val="003A70"/>
                </a:solidFill>
                <a:latin typeface="Luiss Sans" pitchFamily="2" charset="0"/>
              </a:rPr>
              <a:t>[Istat, Conoscere il mondo della disabilità, 2019; Relazione dell’</a:t>
            </a:r>
            <a:r>
              <a:rPr lang="it-IT" sz="1200" dirty="0" err="1">
                <a:solidFill>
                  <a:srgbClr val="003A70"/>
                </a:solidFill>
                <a:latin typeface="Luiss Sans" pitchFamily="2" charset="0"/>
              </a:rPr>
              <a:t>Andel</a:t>
            </a:r>
            <a:r>
              <a:rPr lang="it-IT" sz="1200" dirty="0">
                <a:solidFill>
                  <a:srgbClr val="003A70"/>
                </a:solidFill>
                <a:latin typeface="Luiss Sans" pitchFamily="2" charset="0"/>
              </a:rPr>
              <a:t> (Agenzia nazionale disabilità e lavoro), Inclusione lavorativa disabili; Rapporto Fondazione Studi Consulenti del Lavoro, 2019]</a:t>
            </a:r>
            <a:r>
              <a:rPr lang="it-IT" dirty="0">
                <a:solidFill>
                  <a:srgbClr val="003A70"/>
                </a:solidFill>
                <a:latin typeface="Luiss Sans" pitchFamily="2" charset="0"/>
              </a:rPr>
              <a:t>.</a:t>
            </a:r>
          </a:p>
          <a:p>
            <a:pPr marL="285750" indent="-285750" algn="just">
              <a:lnSpc>
                <a:spcPct val="90000"/>
              </a:lnSpc>
              <a:spcBef>
                <a:spcPct val="0"/>
              </a:spcBef>
              <a:buFont typeface="Wingdings" panose="05000000000000000000" pitchFamily="2" charset="2"/>
              <a:buChar char="§"/>
            </a:pPr>
            <a:r>
              <a:rPr lang="it-IT" dirty="0">
                <a:solidFill>
                  <a:srgbClr val="003A70"/>
                </a:solidFill>
                <a:latin typeface="Luiss Sans" pitchFamily="2" charset="0"/>
              </a:rPr>
              <a:t>DATI LAVORATORI CON DISABILITA’ (Dic. 2019):</a:t>
            </a:r>
          </a:p>
          <a:p>
            <a:pPr algn="just">
              <a:lnSpc>
                <a:spcPct val="90000"/>
              </a:lnSpc>
              <a:spcBef>
                <a:spcPct val="0"/>
              </a:spcBef>
            </a:pPr>
            <a:r>
              <a:rPr lang="it-IT" b="1" dirty="0">
                <a:solidFill>
                  <a:srgbClr val="003A70"/>
                </a:solidFill>
                <a:latin typeface="Luiss Sans" pitchFamily="2" charset="0"/>
              </a:rPr>
              <a:t>Tasso occupazionale pari al 32,2% per </a:t>
            </a:r>
            <a:r>
              <a:rPr lang="it-IT" b="1" dirty="0" err="1">
                <a:solidFill>
                  <a:srgbClr val="003A70"/>
                </a:solidFill>
                <a:latin typeface="Luiss Sans" pitchFamily="2" charset="0"/>
              </a:rPr>
              <a:t>LcD</a:t>
            </a:r>
            <a:r>
              <a:rPr lang="it-IT" dirty="0">
                <a:solidFill>
                  <a:srgbClr val="003A70"/>
                </a:solidFill>
                <a:latin typeface="Luiss Sans" pitchFamily="2" charset="0"/>
              </a:rPr>
              <a:t>, comparato a quasi il 59,8% per lavoratori senza disabilità, laddove in Unione Europea il tasso di occupazione è il doppio. </a:t>
            </a:r>
          </a:p>
          <a:p>
            <a:pPr algn="just">
              <a:lnSpc>
                <a:spcPct val="90000"/>
              </a:lnSpc>
              <a:spcBef>
                <a:spcPct val="0"/>
              </a:spcBef>
            </a:pPr>
            <a:r>
              <a:rPr lang="it-IT" dirty="0">
                <a:solidFill>
                  <a:srgbClr val="003A70"/>
                </a:solidFill>
                <a:latin typeface="Luiss Sans" pitchFamily="2" charset="0"/>
              </a:rPr>
              <a:t>Su 100 persone di 15-64 anni che, pur avendo limitazioni nelle funzioni motorie, sensoriali essenziali nella vita quotidiana oppure disturbi intellettivi o del comportamento, sono comunque abili al lavoro, solo il 35,8% è occupato (contro il 57,8% delle persone senza limitazioni), il 20,7% è in cerca di un’occupazione mentre il 43,5%, presumibilmente scoraggiato dalle basse chance di trovare un lavoro, risulta inattivo (tra le persone senza limitazioni la percentuale è del 27,5%).</a:t>
            </a:r>
          </a:p>
          <a:p>
            <a:pPr algn="just">
              <a:lnSpc>
                <a:spcPct val="90000"/>
              </a:lnSpc>
              <a:spcBef>
                <a:spcPct val="0"/>
              </a:spcBef>
            </a:pPr>
            <a:r>
              <a:rPr lang="it-IT" b="1" dirty="0">
                <a:solidFill>
                  <a:srgbClr val="003A70"/>
                </a:solidFill>
                <a:latin typeface="Luiss Sans" pitchFamily="2" charset="0"/>
              </a:rPr>
              <a:t>Divario occupazionale molto più ampio nelle fasce con titolo di studio di livello medio-superiore o con semplice licenza media, laddove il livello di studi universitari delle </a:t>
            </a:r>
            <a:r>
              <a:rPr lang="it-IT" b="1" dirty="0" err="1">
                <a:solidFill>
                  <a:srgbClr val="003A70"/>
                </a:solidFill>
                <a:latin typeface="Luiss Sans" pitchFamily="2" charset="0"/>
              </a:rPr>
              <a:t>PcD</a:t>
            </a:r>
            <a:r>
              <a:rPr lang="it-IT" b="1" dirty="0">
                <a:solidFill>
                  <a:srgbClr val="003A70"/>
                </a:solidFill>
                <a:latin typeface="Luiss Sans" pitchFamily="2" charset="0"/>
              </a:rPr>
              <a:t> è molto basso</a:t>
            </a:r>
            <a:r>
              <a:rPr lang="it-IT" dirty="0">
                <a:solidFill>
                  <a:srgbClr val="003A70"/>
                </a:solidFill>
                <a:latin typeface="Luiss Sans" pitchFamily="2" charset="0"/>
              </a:rPr>
              <a:t>. </a:t>
            </a:r>
          </a:p>
          <a:p>
            <a:pPr algn="just">
              <a:lnSpc>
                <a:spcPct val="90000"/>
              </a:lnSpc>
              <a:spcBef>
                <a:spcPct val="0"/>
              </a:spcBef>
            </a:pPr>
            <a:r>
              <a:rPr lang="it-IT" b="1" dirty="0" err="1">
                <a:solidFill>
                  <a:srgbClr val="003A70"/>
                </a:solidFill>
                <a:latin typeface="Luiss Sans" pitchFamily="2" charset="0"/>
              </a:rPr>
              <a:t>PcD</a:t>
            </a:r>
            <a:r>
              <a:rPr lang="it-IT" b="1" dirty="0">
                <a:solidFill>
                  <a:srgbClr val="003A70"/>
                </a:solidFill>
                <a:latin typeface="Luiss Sans" pitchFamily="2" charset="0"/>
              </a:rPr>
              <a:t> senza titolo di studio il 17,1% delle donne contro il 9,8% degli uomini</a:t>
            </a:r>
            <a:r>
              <a:rPr lang="it-IT" dirty="0">
                <a:solidFill>
                  <a:srgbClr val="003A70"/>
                </a:solidFill>
                <a:latin typeface="Luiss Sans" pitchFamily="2" charset="0"/>
              </a:rPr>
              <a:t>, nel resto della popolazione le quote sono rispettivamente 2% e 1,2%. </a:t>
            </a:r>
            <a:r>
              <a:rPr lang="it-IT" dirty="0" err="1">
                <a:solidFill>
                  <a:srgbClr val="003A70"/>
                </a:solidFill>
                <a:latin typeface="Luiss Sans" pitchFamily="2" charset="0"/>
              </a:rPr>
              <a:t>PcD</a:t>
            </a:r>
            <a:r>
              <a:rPr lang="it-IT" dirty="0">
                <a:solidFill>
                  <a:srgbClr val="003A70"/>
                </a:solidFill>
                <a:latin typeface="Luiss Sans" pitchFamily="2" charset="0"/>
              </a:rPr>
              <a:t> con titoli di studio più elevati (diploma di scuola superiore e titoli accademici) pari al 30,1% tra gli uomini e al 19,3% tra le donne, a fronte del 55,1% e 56,5% per il resto della popolazione. </a:t>
            </a:r>
          </a:p>
          <a:p>
            <a:pPr algn="just">
              <a:lnSpc>
                <a:spcPct val="90000"/>
              </a:lnSpc>
              <a:spcBef>
                <a:spcPct val="0"/>
              </a:spcBef>
            </a:pPr>
            <a:r>
              <a:rPr lang="it-IT" dirty="0">
                <a:solidFill>
                  <a:srgbClr val="003A70"/>
                </a:solidFill>
                <a:latin typeface="Luiss Sans" pitchFamily="2" charset="0"/>
              </a:rPr>
              <a:t>Tipo di scuola superiore frequentata: nel 2017, il 50% degli alunni con disabilità si è iscritto ad una scuola con indirizzo professionale, contro il 20% del totale degli alunni. Percentuale elevata di cessazioni del lavoro delle </a:t>
            </a:r>
            <a:r>
              <a:rPr lang="it-IT" dirty="0" err="1">
                <a:solidFill>
                  <a:srgbClr val="003A70"/>
                </a:solidFill>
                <a:latin typeface="Luiss Sans" pitchFamily="2" charset="0"/>
              </a:rPr>
              <a:t>PcD</a:t>
            </a:r>
            <a:r>
              <a:rPr lang="it-IT" dirty="0">
                <a:solidFill>
                  <a:srgbClr val="003A70"/>
                </a:solidFill>
                <a:latin typeface="Luiss Sans" pitchFamily="2" charset="0"/>
              </a:rPr>
              <a:t>.</a:t>
            </a:r>
          </a:p>
        </p:txBody>
      </p:sp>
      <p:pic>
        <p:nvPicPr>
          <p:cNvPr id="1026" name="Picture 2" descr="Conoscere il mondo della disabilità: persone, relazioni e istituzioni">
            <a:extLst>
              <a:ext uri="{FF2B5EF4-FFF2-40B4-BE49-F238E27FC236}">
                <a16:creationId xmlns:a16="http://schemas.microsoft.com/office/drawing/2014/main" id="{27D662F7-D180-A85E-13E8-68372BDFC7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9370" y="1219476"/>
            <a:ext cx="1865158" cy="23425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titled">
            <a:extLst>
              <a:ext uri="{FF2B5EF4-FFF2-40B4-BE49-F238E27FC236}">
                <a16:creationId xmlns:a16="http://schemas.microsoft.com/office/drawing/2014/main" id="{3D5AA34C-A4B7-2C4B-4538-2D41771B46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9370" y="3562067"/>
            <a:ext cx="1832692" cy="2543175"/>
          </a:xfrm>
          <a:prstGeom prst="rect">
            <a:avLst/>
          </a:prstGeom>
          <a:noFill/>
          <a:extLst>
            <a:ext uri="{909E8E84-426E-40DD-AFC4-6F175D3DCCD1}">
              <a14:hiddenFill xmlns:a14="http://schemas.microsoft.com/office/drawing/2010/main">
                <a:solidFill>
                  <a:srgbClr val="FFFFFF"/>
                </a:solidFill>
              </a14:hiddenFill>
            </a:ext>
          </a:extLst>
        </p:spPr>
      </p:pic>
      <p:sp>
        <p:nvSpPr>
          <p:cNvPr id="6" name="Stella a 5 punte 5">
            <a:extLst>
              <a:ext uri="{FF2B5EF4-FFF2-40B4-BE49-F238E27FC236}">
                <a16:creationId xmlns:a16="http://schemas.microsoft.com/office/drawing/2014/main" id="{66064EE4-217F-5922-5AB0-F82AEA084536}"/>
              </a:ext>
            </a:extLst>
          </p:cNvPr>
          <p:cNvSpPr/>
          <p:nvPr/>
        </p:nvSpPr>
        <p:spPr>
          <a:xfrm>
            <a:off x="10551949" y="1219476"/>
            <a:ext cx="914400" cy="559558"/>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92219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687CC7AD-CE63-4E2B-ADA5-C271A7FB74A6}"/>
              </a:ext>
            </a:extLst>
          </p:cNvPr>
          <p:cNvSpPr txBox="1">
            <a:spLocks/>
          </p:cNvSpPr>
          <p:nvPr/>
        </p:nvSpPr>
        <p:spPr>
          <a:xfrm>
            <a:off x="504737" y="1113201"/>
            <a:ext cx="11182526" cy="583512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endParaRPr lang="it-IT" sz="1800" dirty="0">
              <a:solidFill>
                <a:srgbClr val="002060"/>
              </a:solidFill>
              <a:latin typeface="Luiss Sans" pitchFamily="2" charset="0"/>
              <a:cs typeface="Calibri" panose="020F0502020204030204" pitchFamily="34" charset="0"/>
            </a:endParaRPr>
          </a:p>
          <a:p>
            <a:pPr algn="just">
              <a:lnSpc>
                <a:spcPct val="100000"/>
              </a:lnSpc>
            </a:pPr>
            <a:endParaRPr lang="it-IT" sz="1800" dirty="0">
              <a:solidFill>
                <a:srgbClr val="002060"/>
              </a:solidFill>
              <a:latin typeface="Luiss Sans" pitchFamily="2" charset="0"/>
              <a:cs typeface="Calibri" panose="020F0502020204030204" pitchFamily="34" charset="0"/>
            </a:endParaRPr>
          </a:p>
          <a:p>
            <a:pPr marL="285750" indent="-285750" algn="just">
              <a:lnSpc>
                <a:spcPct val="100000"/>
              </a:lnSpc>
              <a:buFont typeface="Wingdings" panose="05000000000000000000" pitchFamily="2" charset="2"/>
              <a:buChar char="Ø"/>
            </a:pPr>
            <a:endParaRPr lang="it-IT" sz="1800" dirty="0">
              <a:solidFill>
                <a:srgbClr val="002060"/>
              </a:solidFill>
              <a:latin typeface="Luiss Sans" pitchFamily="2" charset="0"/>
              <a:cs typeface="Calibri" panose="020F0502020204030204" pitchFamily="34" charset="0"/>
            </a:endParaRPr>
          </a:p>
          <a:p>
            <a:pPr algn="just">
              <a:lnSpc>
                <a:spcPct val="100000"/>
              </a:lnSpc>
            </a:pPr>
            <a:endParaRPr lang="it-IT" sz="1800" dirty="0">
              <a:solidFill>
                <a:srgbClr val="002060"/>
              </a:solidFill>
              <a:latin typeface="Luiss Sans" pitchFamily="2" charset="0"/>
              <a:cs typeface="Calibri" panose="020F0502020204030204" pitchFamily="34" charset="0"/>
            </a:endParaRPr>
          </a:p>
          <a:p>
            <a:pPr algn="just">
              <a:lnSpc>
                <a:spcPct val="100000"/>
              </a:lnSpc>
            </a:pPr>
            <a:endParaRPr lang="it-IT" sz="1800" dirty="0">
              <a:solidFill>
                <a:srgbClr val="002060"/>
              </a:solidFill>
              <a:latin typeface="Luiss Sans" pitchFamily="2" charset="0"/>
              <a:cs typeface="Calibri" panose="020F0502020204030204" pitchFamily="34" charset="0"/>
            </a:endParaRPr>
          </a:p>
        </p:txBody>
      </p:sp>
      <p:sp>
        <p:nvSpPr>
          <p:cNvPr id="4" name="Rettangolo 3">
            <a:extLst>
              <a:ext uri="{FF2B5EF4-FFF2-40B4-BE49-F238E27FC236}">
                <a16:creationId xmlns:a16="http://schemas.microsoft.com/office/drawing/2014/main" id="{145CF512-64E8-4029-AD0C-7551D321BE64}"/>
              </a:ext>
            </a:extLst>
          </p:cNvPr>
          <p:cNvSpPr/>
          <p:nvPr/>
        </p:nvSpPr>
        <p:spPr>
          <a:xfrm>
            <a:off x="504737" y="325120"/>
            <a:ext cx="10979791" cy="430333"/>
          </a:xfrm>
          <a:prstGeom prst="rect">
            <a:avLst/>
          </a:prstGeom>
        </p:spPr>
        <p:txBody>
          <a:bodyPr vert="horz" lIns="91440" tIns="45720" rIns="91440" bIns="45720" rtlCol="0" anchor="t">
            <a:normAutofit fontScale="25000" lnSpcReduction="20000"/>
          </a:bodyPr>
          <a:lstStyle/>
          <a:p>
            <a:pPr>
              <a:lnSpc>
                <a:spcPct val="90000"/>
              </a:lnSpc>
              <a:spcBef>
                <a:spcPts val="1000"/>
              </a:spcBef>
            </a:pPr>
            <a:r>
              <a:rPr lang="it-IT" sz="8800" b="1" dirty="0">
                <a:solidFill>
                  <a:schemeClr val="tx2"/>
                </a:solidFill>
                <a:latin typeface="Luiss Sans"/>
                <a:cs typeface="Calibri" panose="020F0502020204030204" pitchFamily="34" charset="0"/>
              </a:rPr>
              <a:t>2. </a:t>
            </a:r>
            <a:r>
              <a:rPr lang="it-IT" sz="8800" b="1" dirty="0">
                <a:solidFill>
                  <a:srgbClr val="002060"/>
                </a:solidFill>
                <a:latin typeface="Luiss Sans"/>
                <a:cs typeface="Calibri" panose="020F0502020204030204" pitchFamily="34" charset="0"/>
              </a:rPr>
              <a:t>Disabilità &amp; Inclusione &amp; Occupazione al Lavoro                                                                     </a:t>
            </a:r>
            <a:r>
              <a:rPr lang="it-IT" sz="8000" b="1" dirty="0">
                <a:solidFill>
                  <a:srgbClr val="003A70"/>
                </a:solidFill>
                <a:latin typeface="Luiss Sans" pitchFamily="2" charset="0"/>
              </a:rPr>
              <a:t>3/3</a:t>
            </a:r>
            <a:endParaRPr lang="it-IT" sz="8000" b="1" dirty="0">
              <a:solidFill>
                <a:srgbClr val="002060"/>
              </a:solidFill>
              <a:latin typeface="Luiss Sans"/>
              <a:cs typeface="Calibri" panose="020F0502020204030204" pitchFamily="34" charset="0"/>
            </a:endParaRPr>
          </a:p>
          <a:p>
            <a:pPr>
              <a:lnSpc>
                <a:spcPct val="90000"/>
              </a:lnSpc>
              <a:spcBef>
                <a:spcPts val="1000"/>
              </a:spcBef>
            </a:pPr>
            <a:r>
              <a:rPr lang="it-IT" sz="3200" b="1" dirty="0">
                <a:solidFill>
                  <a:schemeClr val="bg1"/>
                </a:solidFill>
                <a:latin typeface="Luiss Sans"/>
                <a:cs typeface="Calibri" panose="020F0502020204030204" pitchFamily="34" charset="0"/>
              </a:rPr>
              <a:t>							</a:t>
            </a:r>
            <a:endParaRPr lang="en-US" sz="3200" b="1" dirty="0">
              <a:solidFill>
                <a:schemeClr val="bg1"/>
              </a:solidFill>
              <a:latin typeface="Luiss Sans"/>
              <a:cs typeface="Calibri" panose="020F0502020204030204" pitchFamily="34" charset="0"/>
            </a:endParaRPr>
          </a:p>
        </p:txBody>
      </p:sp>
      <p:sp>
        <p:nvSpPr>
          <p:cNvPr id="2" name="Segnaposto numero diapositiva 1">
            <a:extLst>
              <a:ext uri="{FF2B5EF4-FFF2-40B4-BE49-F238E27FC236}">
                <a16:creationId xmlns:a16="http://schemas.microsoft.com/office/drawing/2014/main" id="{71B800E4-DE0B-4464-8CC3-BE7AEB6FA8F4}"/>
              </a:ext>
            </a:extLst>
          </p:cNvPr>
          <p:cNvSpPr>
            <a:spLocks noGrp="1"/>
          </p:cNvSpPr>
          <p:nvPr>
            <p:ph type="sldNum" sz="quarter" idx="12"/>
          </p:nvPr>
        </p:nvSpPr>
        <p:spPr/>
        <p:txBody>
          <a:bodyPr/>
          <a:lstStyle/>
          <a:p>
            <a:fld id="{7EC90317-67F8-40E5-AAD6-4B337B709EC6}" type="slidenum">
              <a:rPr lang="en-US" smtClean="0"/>
              <a:t>8</a:t>
            </a:fld>
            <a:endParaRPr lang="en-US"/>
          </a:p>
        </p:txBody>
      </p:sp>
      <p:sp>
        <p:nvSpPr>
          <p:cNvPr id="5" name="Rettangolo 4">
            <a:extLst>
              <a:ext uri="{FF2B5EF4-FFF2-40B4-BE49-F238E27FC236}">
                <a16:creationId xmlns:a16="http://schemas.microsoft.com/office/drawing/2014/main" id="{3662E21B-504B-433C-A972-FC9593260D73}"/>
              </a:ext>
            </a:extLst>
          </p:cNvPr>
          <p:cNvSpPr/>
          <p:nvPr/>
        </p:nvSpPr>
        <p:spPr>
          <a:xfrm>
            <a:off x="488504" y="795636"/>
            <a:ext cx="9114634" cy="5538788"/>
          </a:xfrm>
          <a:prstGeom prst="rect">
            <a:avLst/>
          </a:prstGeom>
        </p:spPr>
        <p:txBody>
          <a:bodyPr vert="horz" lIns="91440" tIns="45720" rIns="91440" bIns="45720" rtlCol="0" anchor="t">
            <a:noAutofit/>
          </a:bodyPr>
          <a:lstStyle/>
          <a:p>
            <a:pPr marL="285750" indent="-285750" algn="just">
              <a:lnSpc>
                <a:spcPct val="90000"/>
              </a:lnSpc>
              <a:spcBef>
                <a:spcPct val="0"/>
              </a:spcBef>
              <a:buFont typeface="Wingdings" panose="05000000000000000000" pitchFamily="2" charset="2"/>
              <a:buChar char="ü"/>
            </a:pPr>
            <a:r>
              <a:rPr lang="it-IT" u="sng" dirty="0">
                <a:solidFill>
                  <a:srgbClr val="003A70"/>
                </a:solidFill>
                <a:latin typeface="Luiss Sans" pitchFamily="2" charset="0"/>
              </a:rPr>
              <a:t>ANALISI PRE-PANDEMICHE IN ITALIA</a:t>
            </a:r>
          </a:p>
          <a:p>
            <a:pPr algn="just">
              <a:lnSpc>
                <a:spcPct val="90000"/>
              </a:lnSpc>
              <a:spcBef>
                <a:spcPct val="0"/>
              </a:spcBef>
            </a:pPr>
            <a:r>
              <a:rPr lang="it-IT" b="1" dirty="0">
                <a:solidFill>
                  <a:srgbClr val="003A70"/>
                </a:solidFill>
                <a:latin typeface="Luiss Sans" pitchFamily="2" charset="0"/>
              </a:rPr>
              <a:t>Trend positivo nell’andamento degli avviamenti e delle assunzioni nell’ultimo quinquennio (2014/2018) </a:t>
            </a:r>
            <a:r>
              <a:rPr lang="it-IT" dirty="0">
                <a:solidFill>
                  <a:srgbClr val="003A70"/>
                </a:solidFill>
                <a:latin typeface="Luiss Sans" pitchFamily="2" charset="0"/>
              </a:rPr>
              <a:t>verosimilmente favorito anche dai processi di riforma normativa introdotti dal D.lgs. 151/2015 (IX Relazione al Parlamento sullo stato di attuazione della legge 12 marzo 1999, n. 68 “Norme per il diritto al lavoro dei disabili” anni 2016-2017-2018). </a:t>
            </a:r>
          </a:p>
          <a:p>
            <a:pPr algn="just">
              <a:lnSpc>
                <a:spcPct val="90000"/>
              </a:lnSpc>
              <a:spcBef>
                <a:spcPct val="0"/>
              </a:spcBef>
            </a:pPr>
            <a:r>
              <a:rPr lang="it-IT" dirty="0">
                <a:solidFill>
                  <a:srgbClr val="003A70"/>
                </a:solidFill>
                <a:latin typeface="Luiss Sans" pitchFamily="2" charset="0"/>
              </a:rPr>
              <a:t>Disagio occupazionale si concentra ancora maggiormente nella fascia di età 25-44 (31,2%) mentre diminuisce sensibilmente nella fascia dei 45-64 anni (16.8%). </a:t>
            </a:r>
            <a:r>
              <a:rPr lang="it-IT" b="1" dirty="0">
                <a:solidFill>
                  <a:srgbClr val="003A70"/>
                </a:solidFill>
                <a:latin typeface="Luiss Sans" pitchFamily="2" charset="0"/>
              </a:rPr>
              <a:t>Nel 2018, le </a:t>
            </a:r>
            <a:r>
              <a:rPr lang="it-IT" b="1" dirty="0" err="1">
                <a:solidFill>
                  <a:srgbClr val="003A70"/>
                </a:solidFill>
                <a:latin typeface="Luiss Sans" pitchFamily="2" charset="0"/>
              </a:rPr>
              <a:t>PcD</a:t>
            </a:r>
            <a:r>
              <a:rPr lang="it-IT" b="1" dirty="0">
                <a:solidFill>
                  <a:srgbClr val="003A70"/>
                </a:solidFill>
                <a:latin typeface="Luiss Sans" pitchFamily="2" charset="0"/>
              </a:rPr>
              <a:t> rappresentano in Italia un universo di quasi 360 mila occupati dipendenti</a:t>
            </a:r>
            <a:r>
              <a:rPr lang="it-IT" dirty="0">
                <a:solidFill>
                  <a:srgbClr val="003A70"/>
                </a:solidFill>
                <a:latin typeface="Luiss Sans" pitchFamily="2" charset="0"/>
              </a:rPr>
              <a:t>, composto in prevalenza di uomini residente in maggioranza nel Nord Italia. Tale segmento occupazionale è abbastanza longevo, difatti più della metà (53,7%) ha superato i cinquant’anni e il 14,3% ne ha più di 60, mentre risulta estremamente ridotta la quota di quanti hanno meno di 40 anni (17,5%) a causa del ritardo all’accesso al lavoro delle </a:t>
            </a:r>
            <a:r>
              <a:rPr lang="it-IT" dirty="0" err="1">
                <a:solidFill>
                  <a:srgbClr val="003A70"/>
                </a:solidFill>
                <a:latin typeface="Luiss Sans" pitchFamily="2" charset="0"/>
              </a:rPr>
              <a:t>PcD</a:t>
            </a:r>
            <a:r>
              <a:rPr lang="it-IT" dirty="0">
                <a:solidFill>
                  <a:srgbClr val="003A70"/>
                </a:solidFill>
                <a:latin typeface="Luiss Sans" pitchFamily="2" charset="0"/>
              </a:rPr>
              <a:t>.</a:t>
            </a:r>
          </a:p>
          <a:p>
            <a:pPr algn="just">
              <a:lnSpc>
                <a:spcPct val="90000"/>
              </a:lnSpc>
              <a:spcBef>
                <a:spcPct val="0"/>
              </a:spcBef>
            </a:pPr>
            <a:r>
              <a:rPr lang="it-IT" dirty="0">
                <a:solidFill>
                  <a:srgbClr val="003A70"/>
                </a:solidFill>
                <a:latin typeface="Luiss Sans" pitchFamily="2" charset="0"/>
              </a:rPr>
              <a:t>STABILITA’ INSERIMENTO LAVORATIVO/PROFILO PROFESSIONALE:</a:t>
            </a:r>
          </a:p>
          <a:p>
            <a:pPr algn="just">
              <a:lnSpc>
                <a:spcPct val="90000"/>
              </a:lnSpc>
              <a:spcBef>
                <a:spcPct val="0"/>
              </a:spcBef>
            </a:pPr>
            <a:r>
              <a:rPr lang="it-IT" b="1" dirty="0">
                <a:solidFill>
                  <a:srgbClr val="003A70"/>
                </a:solidFill>
                <a:latin typeface="Luiss Sans" pitchFamily="2" charset="0"/>
              </a:rPr>
              <a:t>Lavoro a tempo indeterminato 93,7% degli occupati</a:t>
            </a:r>
            <a:r>
              <a:rPr lang="it-IT" dirty="0">
                <a:solidFill>
                  <a:srgbClr val="003A70"/>
                </a:solidFill>
                <a:latin typeface="Luiss Sans" pitchFamily="2" charset="0"/>
              </a:rPr>
              <a:t>. Quasi totalità degli occupati con disabilità in forza presso le aziende risulta assunta con contratto a tempo indeterminato (93,7%), mentre il tempo determinato (5,7%) o altri contratti flessibili incidono per il 6,3%.</a:t>
            </a:r>
          </a:p>
          <a:p>
            <a:pPr algn="just">
              <a:lnSpc>
                <a:spcPct val="90000"/>
              </a:lnSpc>
              <a:spcBef>
                <a:spcPct val="0"/>
              </a:spcBef>
            </a:pPr>
            <a:r>
              <a:rPr lang="it-IT" b="1" dirty="0">
                <a:solidFill>
                  <a:srgbClr val="003A70"/>
                </a:solidFill>
                <a:latin typeface="Luiss Sans" pitchFamily="2" charset="0"/>
              </a:rPr>
              <a:t>Il 36,2% con ruolo impiegatizio nel lavoro d’ufficio, 19,8% ai vertici della piramide professionale, con professione intellettuale o dirigenziale (5,3%) o professione tecnica ad elevata specializzazione (14,5%)</a:t>
            </a:r>
            <a:r>
              <a:rPr lang="it-IT" dirty="0">
                <a:solidFill>
                  <a:srgbClr val="003A70"/>
                </a:solidFill>
                <a:latin typeface="Luiss Sans" pitchFamily="2" charset="0"/>
              </a:rPr>
              <a:t>; </a:t>
            </a:r>
            <a:r>
              <a:rPr lang="it-IT" b="1" dirty="0">
                <a:solidFill>
                  <a:srgbClr val="003A70"/>
                </a:solidFill>
                <a:latin typeface="Luiss Sans" pitchFamily="2" charset="0"/>
              </a:rPr>
              <a:t>tra le donne, il livello di qualificazione professionale risulta ancora più elevato</a:t>
            </a:r>
            <a:r>
              <a:rPr lang="it-IT" dirty="0">
                <a:solidFill>
                  <a:srgbClr val="003A70"/>
                </a:solidFill>
                <a:latin typeface="Luiss Sans" pitchFamily="2" charset="0"/>
              </a:rPr>
              <a:t>. Una quota più ristretta è occupata in un’attività qualificata in ambito commerciale (11,6%), mentre il 18,4% svolge un altro tipo di professione in ambito industriale; solo il 14% ha una professione non qualificata. </a:t>
            </a:r>
          </a:p>
          <a:p>
            <a:pPr algn="just">
              <a:lnSpc>
                <a:spcPct val="90000"/>
              </a:lnSpc>
              <a:spcBef>
                <a:spcPct val="0"/>
              </a:spcBef>
            </a:pPr>
            <a:r>
              <a:rPr lang="it-IT" dirty="0">
                <a:solidFill>
                  <a:srgbClr val="003A70"/>
                </a:solidFill>
                <a:latin typeface="Luiss Sans" pitchFamily="2" charset="0"/>
              </a:rPr>
              <a:t> </a:t>
            </a:r>
          </a:p>
        </p:txBody>
      </p:sp>
      <p:pic>
        <p:nvPicPr>
          <p:cNvPr id="1026" name="Picture 2" descr="Conoscere il mondo della disabilità: persone, relazioni e istituzioni">
            <a:extLst>
              <a:ext uri="{FF2B5EF4-FFF2-40B4-BE49-F238E27FC236}">
                <a16:creationId xmlns:a16="http://schemas.microsoft.com/office/drawing/2014/main" id="{27D662F7-D180-A85E-13E8-68372BDFC7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9370" y="1069348"/>
            <a:ext cx="1865158" cy="23425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titled">
            <a:extLst>
              <a:ext uri="{FF2B5EF4-FFF2-40B4-BE49-F238E27FC236}">
                <a16:creationId xmlns:a16="http://schemas.microsoft.com/office/drawing/2014/main" id="{3D5AA34C-A4B7-2C4B-4538-2D41771B46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5603" y="3379757"/>
            <a:ext cx="1832692" cy="2543175"/>
          </a:xfrm>
          <a:prstGeom prst="rect">
            <a:avLst/>
          </a:prstGeom>
          <a:noFill/>
          <a:extLst>
            <a:ext uri="{909E8E84-426E-40DD-AFC4-6F175D3DCCD1}">
              <a14:hiddenFill xmlns:a14="http://schemas.microsoft.com/office/drawing/2010/main">
                <a:solidFill>
                  <a:srgbClr val="FFFFFF"/>
                </a:solidFill>
              </a14:hiddenFill>
            </a:ext>
          </a:extLst>
        </p:spPr>
      </p:pic>
      <p:sp>
        <p:nvSpPr>
          <p:cNvPr id="6" name="Stella a 5 punte 5">
            <a:extLst>
              <a:ext uri="{FF2B5EF4-FFF2-40B4-BE49-F238E27FC236}">
                <a16:creationId xmlns:a16="http://schemas.microsoft.com/office/drawing/2014/main" id="{14DE8489-3752-DFF3-250F-BC688F8A2785}"/>
              </a:ext>
            </a:extLst>
          </p:cNvPr>
          <p:cNvSpPr/>
          <p:nvPr/>
        </p:nvSpPr>
        <p:spPr>
          <a:xfrm>
            <a:off x="10658901" y="3725834"/>
            <a:ext cx="882412" cy="47767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85161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687CC7AD-CE63-4E2B-ADA5-C271A7FB74A6}"/>
              </a:ext>
            </a:extLst>
          </p:cNvPr>
          <p:cNvSpPr txBox="1">
            <a:spLocks/>
          </p:cNvSpPr>
          <p:nvPr/>
        </p:nvSpPr>
        <p:spPr>
          <a:xfrm>
            <a:off x="504737" y="1113201"/>
            <a:ext cx="11182526" cy="583512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endParaRPr lang="it-IT" sz="1800" dirty="0">
              <a:solidFill>
                <a:srgbClr val="002060"/>
              </a:solidFill>
              <a:latin typeface="Luiss Sans" pitchFamily="2" charset="0"/>
              <a:cs typeface="Calibri" panose="020F0502020204030204" pitchFamily="34" charset="0"/>
            </a:endParaRPr>
          </a:p>
          <a:p>
            <a:pPr algn="just">
              <a:lnSpc>
                <a:spcPct val="100000"/>
              </a:lnSpc>
            </a:pPr>
            <a:endParaRPr lang="it-IT" sz="1800" dirty="0">
              <a:solidFill>
                <a:srgbClr val="002060"/>
              </a:solidFill>
              <a:latin typeface="Luiss Sans" pitchFamily="2" charset="0"/>
              <a:cs typeface="Calibri" panose="020F0502020204030204" pitchFamily="34" charset="0"/>
            </a:endParaRPr>
          </a:p>
          <a:p>
            <a:pPr marL="285750" indent="-285750" algn="just">
              <a:lnSpc>
                <a:spcPct val="100000"/>
              </a:lnSpc>
              <a:buFont typeface="Wingdings" panose="05000000000000000000" pitchFamily="2" charset="2"/>
              <a:buChar char="Ø"/>
            </a:pPr>
            <a:endParaRPr lang="it-IT" sz="1800" dirty="0">
              <a:solidFill>
                <a:srgbClr val="002060"/>
              </a:solidFill>
              <a:latin typeface="Luiss Sans" pitchFamily="2" charset="0"/>
              <a:cs typeface="Calibri" panose="020F0502020204030204" pitchFamily="34" charset="0"/>
            </a:endParaRPr>
          </a:p>
          <a:p>
            <a:pPr algn="just">
              <a:lnSpc>
                <a:spcPct val="100000"/>
              </a:lnSpc>
            </a:pPr>
            <a:endParaRPr lang="it-IT" sz="1800" dirty="0">
              <a:solidFill>
                <a:srgbClr val="002060"/>
              </a:solidFill>
              <a:latin typeface="Luiss Sans" pitchFamily="2" charset="0"/>
              <a:cs typeface="Calibri" panose="020F0502020204030204" pitchFamily="34" charset="0"/>
            </a:endParaRPr>
          </a:p>
          <a:p>
            <a:pPr algn="just">
              <a:lnSpc>
                <a:spcPct val="100000"/>
              </a:lnSpc>
            </a:pPr>
            <a:endParaRPr lang="it-IT" sz="1800" dirty="0">
              <a:solidFill>
                <a:srgbClr val="002060"/>
              </a:solidFill>
              <a:latin typeface="Luiss Sans" pitchFamily="2" charset="0"/>
              <a:cs typeface="Calibri" panose="020F0502020204030204" pitchFamily="34" charset="0"/>
            </a:endParaRPr>
          </a:p>
        </p:txBody>
      </p:sp>
      <p:sp>
        <p:nvSpPr>
          <p:cNvPr id="4" name="Rettangolo 3">
            <a:extLst>
              <a:ext uri="{FF2B5EF4-FFF2-40B4-BE49-F238E27FC236}">
                <a16:creationId xmlns:a16="http://schemas.microsoft.com/office/drawing/2014/main" id="{145CF512-64E8-4029-AD0C-7551D321BE64}"/>
              </a:ext>
            </a:extLst>
          </p:cNvPr>
          <p:cNvSpPr/>
          <p:nvPr/>
        </p:nvSpPr>
        <p:spPr>
          <a:xfrm>
            <a:off x="504737" y="254717"/>
            <a:ext cx="10979791" cy="430333"/>
          </a:xfrm>
          <a:prstGeom prst="rect">
            <a:avLst/>
          </a:prstGeom>
        </p:spPr>
        <p:txBody>
          <a:bodyPr vert="horz" lIns="91440" tIns="45720" rIns="91440" bIns="45720" rtlCol="0" anchor="t">
            <a:normAutofit fontScale="25000" lnSpcReduction="20000"/>
          </a:bodyPr>
          <a:lstStyle/>
          <a:p>
            <a:pPr>
              <a:lnSpc>
                <a:spcPct val="90000"/>
              </a:lnSpc>
              <a:spcBef>
                <a:spcPts val="1000"/>
              </a:spcBef>
            </a:pPr>
            <a:r>
              <a:rPr lang="it-IT" sz="8800" b="1" dirty="0">
                <a:solidFill>
                  <a:schemeClr val="tx2"/>
                </a:solidFill>
                <a:latin typeface="Luiss Sans"/>
                <a:cs typeface="Calibri" panose="020F0502020204030204" pitchFamily="34" charset="0"/>
              </a:rPr>
              <a:t>3. </a:t>
            </a:r>
            <a:r>
              <a:rPr lang="it-IT" sz="8800" b="1" dirty="0">
                <a:solidFill>
                  <a:srgbClr val="002060"/>
                </a:solidFill>
                <a:latin typeface="Luiss Sans"/>
                <a:cs typeface="Calibri" panose="020F0502020204030204" pitchFamily="34" charset="0"/>
              </a:rPr>
              <a:t>Tecnologie Digitali &amp; Disabilità &amp; Inclusione Lavorativa                                                           </a:t>
            </a:r>
            <a:r>
              <a:rPr lang="it-IT" sz="8000" b="1" dirty="0">
                <a:solidFill>
                  <a:srgbClr val="003A70"/>
                </a:solidFill>
                <a:latin typeface="Luiss Sans" pitchFamily="2" charset="0"/>
              </a:rPr>
              <a:t>1/4</a:t>
            </a:r>
            <a:endParaRPr lang="it-IT" sz="8000" b="1" dirty="0">
              <a:solidFill>
                <a:srgbClr val="002060"/>
              </a:solidFill>
              <a:latin typeface="Luiss Sans"/>
              <a:cs typeface="Calibri" panose="020F0502020204030204" pitchFamily="34" charset="0"/>
            </a:endParaRPr>
          </a:p>
          <a:p>
            <a:pPr>
              <a:lnSpc>
                <a:spcPct val="90000"/>
              </a:lnSpc>
              <a:spcBef>
                <a:spcPts val="1000"/>
              </a:spcBef>
            </a:pPr>
            <a:endParaRPr lang="it-IT" sz="8800" b="1" dirty="0">
              <a:solidFill>
                <a:srgbClr val="002060"/>
              </a:solidFill>
              <a:latin typeface="Luiss Sans"/>
              <a:cs typeface="Calibri" panose="020F0502020204030204" pitchFamily="34" charset="0"/>
            </a:endParaRPr>
          </a:p>
          <a:p>
            <a:pPr>
              <a:lnSpc>
                <a:spcPct val="90000"/>
              </a:lnSpc>
              <a:spcBef>
                <a:spcPts val="1000"/>
              </a:spcBef>
            </a:pPr>
            <a:r>
              <a:rPr lang="it-IT" sz="3200" b="1" dirty="0">
                <a:solidFill>
                  <a:schemeClr val="bg1"/>
                </a:solidFill>
                <a:latin typeface="Luiss Sans"/>
                <a:cs typeface="Calibri" panose="020F0502020204030204" pitchFamily="34" charset="0"/>
              </a:rPr>
              <a:t>							</a:t>
            </a:r>
            <a:endParaRPr lang="en-US" sz="3200" b="1" dirty="0">
              <a:solidFill>
                <a:schemeClr val="bg1"/>
              </a:solidFill>
              <a:latin typeface="Luiss Sans"/>
              <a:cs typeface="Calibri" panose="020F0502020204030204" pitchFamily="34" charset="0"/>
            </a:endParaRPr>
          </a:p>
        </p:txBody>
      </p:sp>
      <p:sp>
        <p:nvSpPr>
          <p:cNvPr id="2" name="Segnaposto numero diapositiva 1">
            <a:extLst>
              <a:ext uri="{FF2B5EF4-FFF2-40B4-BE49-F238E27FC236}">
                <a16:creationId xmlns:a16="http://schemas.microsoft.com/office/drawing/2014/main" id="{71B800E4-DE0B-4464-8CC3-BE7AEB6FA8F4}"/>
              </a:ext>
            </a:extLst>
          </p:cNvPr>
          <p:cNvSpPr>
            <a:spLocks noGrp="1"/>
          </p:cNvSpPr>
          <p:nvPr>
            <p:ph type="sldNum" sz="quarter" idx="12"/>
          </p:nvPr>
        </p:nvSpPr>
        <p:spPr/>
        <p:txBody>
          <a:bodyPr/>
          <a:lstStyle/>
          <a:p>
            <a:fld id="{7EC90317-67F8-40E5-AAD6-4B337B709EC6}" type="slidenum">
              <a:rPr lang="en-US" smtClean="0"/>
              <a:t>9</a:t>
            </a:fld>
            <a:endParaRPr lang="en-US"/>
          </a:p>
        </p:txBody>
      </p:sp>
      <p:sp>
        <p:nvSpPr>
          <p:cNvPr id="5" name="Rettangolo 4">
            <a:extLst>
              <a:ext uri="{FF2B5EF4-FFF2-40B4-BE49-F238E27FC236}">
                <a16:creationId xmlns:a16="http://schemas.microsoft.com/office/drawing/2014/main" id="{3662E21B-504B-433C-A972-FC9593260D73}"/>
              </a:ext>
            </a:extLst>
          </p:cNvPr>
          <p:cNvSpPr/>
          <p:nvPr/>
        </p:nvSpPr>
        <p:spPr>
          <a:xfrm>
            <a:off x="504737" y="846692"/>
            <a:ext cx="10979791" cy="5509658"/>
          </a:xfrm>
          <a:prstGeom prst="rect">
            <a:avLst/>
          </a:prstGeom>
        </p:spPr>
        <p:txBody>
          <a:bodyPr vert="horz" lIns="91440" tIns="45720" rIns="91440" bIns="45720" rtlCol="0" anchor="t">
            <a:noAutofit/>
          </a:bodyPr>
          <a:lstStyle/>
          <a:p>
            <a:pPr algn="just">
              <a:lnSpc>
                <a:spcPct val="90000"/>
              </a:lnSpc>
              <a:spcBef>
                <a:spcPct val="0"/>
              </a:spcBef>
            </a:pPr>
            <a:r>
              <a:rPr lang="it-IT" b="1" dirty="0">
                <a:solidFill>
                  <a:srgbClr val="003A70"/>
                </a:solidFill>
                <a:latin typeface="Luiss Sans" pitchFamily="2" charset="0"/>
              </a:rPr>
              <a:t>UNA LETTURA INTEGRATA</a:t>
            </a:r>
          </a:p>
          <a:p>
            <a:pPr marL="285750" indent="-285750" algn="just">
              <a:lnSpc>
                <a:spcPct val="90000"/>
              </a:lnSpc>
              <a:spcBef>
                <a:spcPct val="0"/>
              </a:spcBef>
              <a:buFont typeface="Arial" panose="020B0604020202020204" pitchFamily="34" charset="0"/>
              <a:buChar char="•"/>
            </a:pPr>
            <a:r>
              <a:rPr lang="it-IT" b="1" dirty="0">
                <a:solidFill>
                  <a:srgbClr val="003A70"/>
                </a:solidFill>
                <a:latin typeface="Luiss Sans" pitchFamily="2" charset="0"/>
              </a:rPr>
              <a:t>Tra la fine del 2019 e la fine del 2020 poiché il tasso di disoccupazione è raddoppiato, i lavoratori con disabilità (</a:t>
            </a:r>
            <a:r>
              <a:rPr lang="it-IT" b="1" dirty="0" err="1">
                <a:solidFill>
                  <a:srgbClr val="003A70"/>
                </a:solidFill>
                <a:latin typeface="Luiss Sans" pitchFamily="2" charset="0"/>
              </a:rPr>
              <a:t>LcD</a:t>
            </a:r>
            <a:r>
              <a:rPr lang="it-IT" b="1" dirty="0">
                <a:solidFill>
                  <a:srgbClr val="003A70"/>
                </a:solidFill>
                <a:latin typeface="Luiss Sans" pitchFamily="2" charset="0"/>
              </a:rPr>
              <a:t>) sono diventati disoccupati e sono rimasti disoccupati a tassi più elevati rispetto ai lavoratori senza disabilità</a:t>
            </a:r>
            <a:r>
              <a:rPr lang="it-IT" dirty="0">
                <a:solidFill>
                  <a:srgbClr val="003A70"/>
                </a:solidFill>
                <a:latin typeface="Luiss Sans" pitchFamily="2" charset="0"/>
              </a:rPr>
              <a:t>. </a:t>
            </a:r>
            <a:r>
              <a:rPr lang="it-IT" b="1" dirty="0">
                <a:solidFill>
                  <a:srgbClr val="003A70"/>
                </a:solidFill>
                <a:latin typeface="Luiss Sans" pitchFamily="2" charset="0"/>
              </a:rPr>
              <a:t>I </a:t>
            </a:r>
            <a:r>
              <a:rPr lang="it-IT" b="1" dirty="0" err="1">
                <a:solidFill>
                  <a:srgbClr val="003A70"/>
                </a:solidFill>
                <a:latin typeface="Luiss Sans" pitchFamily="2" charset="0"/>
              </a:rPr>
              <a:t>LcD</a:t>
            </a:r>
            <a:r>
              <a:rPr lang="it-IT" b="1" dirty="0">
                <a:solidFill>
                  <a:srgbClr val="003A70"/>
                </a:solidFill>
                <a:latin typeface="Luiss Sans" pitchFamily="2" charset="0"/>
              </a:rPr>
              <a:t> che avevano accesso a Internet avevano maggiori probabilità di rimanere occupati</a:t>
            </a:r>
            <a:r>
              <a:rPr lang="it-IT" dirty="0">
                <a:solidFill>
                  <a:srgbClr val="003A70"/>
                </a:solidFill>
                <a:latin typeface="Luiss Sans" pitchFamily="2" charset="0"/>
              </a:rPr>
              <a:t>. Nel frattempo, non c'era alcuna correlazione tra l'accesso a Internet e il mantenimento dell'occupazione tra i lavoratori senza disabilità. Il principale ostacolo all'accesso a Internet per le </a:t>
            </a:r>
            <a:r>
              <a:rPr lang="it-IT" dirty="0" err="1">
                <a:solidFill>
                  <a:srgbClr val="003A70"/>
                </a:solidFill>
                <a:latin typeface="Luiss Sans" pitchFamily="2" charset="0"/>
              </a:rPr>
              <a:t>PcD</a:t>
            </a:r>
            <a:r>
              <a:rPr lang="it-IT" dirty="0">
                <a:solidFill>
                  <a:srgbClr val="003A70"/>
                </a:solidFill>
                <a:latin typeface="Luiss Sans" pitchFamily="2" charset="0"/>
              </a:rPr>
              <a:t> era il costo. </a:t>
            </a:r>
          </a:p>
          <a:p>
            <a:pPr marL="285750" indent="-285750" algn="just" fontAlgn="base">
              <a:buFont typeface="Arial" panose="020B0604020202020204" pitchFamily="34" charset="0"/>
              <a:buChar char="•"/>
            </a:pPr>
            <a:r>
              <a:rPr lang="it-IT" dirty="0">
                <a:solidFill>
                  <a:srgbClr val="003A70"/>
                </a:solidFill>
                <a:latin typeface="Luiss Sans" pitchFamily="2" charset="0"/>
              </a:rPr>
              <a:t>Partendo dalla normativa a livello nazionale, europeo e internazionale e dalle sollecitazioni delle categorie fragili, </a:t>
            </a:r>
            <a:r>
              <a:rPr lang="it-IT" b="1" dirty="0">
                <a:solidFill>
                  <a:srgbClr val="003A70"/>
                </a:solidFill>
                <a:latin typeface="Luiss Sans" pitchFamily="2" charset="0"/>
              </a:rPr>
              <a:t>i siti Web e i principali datori di lavoro stanno rendendo sempre più accessibili i loro ecosistemi digitali</a:t>
            </a:r>
            <a:r>
              <a:rPr lang="it-IT" dirty="0">
                <a:solidFill>
                  <a:srgbClr val="003A70"/>
                </a:solidFill>
                <a:latin typeface="Luiss Sans" pitchFamily="2" charset="0"/>
              </a:rPr>
              <a:t>. </a:t>
            </a:r>
            <a:r>
              <a:rPr lang="it-IT" b="1" dirty="0">
                <a:solidFill>
                  <a:srgbClr val="003A70"/>
                </a:solidFill>
                <a:latin typeface="Luiss Sans" pitchFamily="2" charset="0"/>
              </a:rPr>
              <a:t>Ma le pagine web spesso sono ancora inaccessibili, in particolare per coloro che sono non vedenti o ipovedenti. L'impossibilità di accedere a siti Web di reclutamento o prodotti digitali utilizzati sul posto di lavoro può essere un altro ostacolo alla ricerca di lavoro</a:t>
            </a:r>
            <a:r>
              <a:rPr lang="it-IT" dirty="0">
                <a:solidFill>
                  <a:srgbClr val="003A70"/>
                </a:solidFill>
                <a:latin typeface="Luiss Sans" pitchFamily="2" charset="0"/>
              </a:rPr>
              <a:t>. Oggi è ovvio che il lavoro architettonico deve essere accessibile, ma non è ancora ovvio per un progettista di siti web che anche questo debba essere accessibile.</a:t>
            </a:r>
          </a:p>
          <a:p>
            <a:pPr marL="285750" indent="-285750" algn="just" fontAlgn="base">
              <a:buFont typeface="Arial" panose="020B0604020202020204" pitchFamily="34" charset="0"/>
              <a:buChar char="•"/>
            </a:pPr>
            <a:r>
              <a:rPr lang="it-IT" dirty="0">
                <a:solidFill>
                  <a:srgbClr val="003A70"/>
                </a:solidFill>
                <a:latin typeface="Luiss Sans" pitchFamily="2" charset="0"/>
              </a:rPr>
              <a:t>Nel 2021, </a:t>
            </a:r>
            <a:r>
              <a:rPr lang="it-IT" b="1" dirty="0">
                <a:solidFill>
                  <a:srgbClr val="003A70"/>
                </a:solidFill>
                <a:latin typeface="Luiss Sans" pitchFamily="2" charset="0"/>
              </a:rPr>
              <a:t>l'82% delle aziende si è impegnata a rendere i contenuti digitali accessibili alle </a:t>
            </a:r>
            <a:r>
              <a:rPr lang="it-IT" b="1" dirty="0" err="1">
                <a:solidFill>
                  <a:srgbClr val="003A70"/>
                </a:solidFill>
                <a:latin typeface="Luiss Sans" pitchFamily="2" charset="0"/>
              </a:rPr>
              <a:t>PcD</a:t>
            </a:r>
            <a:r>
              <a:rPr lang="it-IT" b="1" dirty="0">
                <a:solidFill>
                  <a:srgbClr val="003A70"/>
                </a:solidFill>
                <a:latin typeface="Luiss Sans" pitchFamily="2" charset="0"/>
              </a:rPr>
              <a:t>, secondo il </a:t>
            </a:r>
            <a:r>
              <a:rPr lang="it-IT" b="1" i="1" dirty="0" err="1">
                <a:solidFill>
                  <a:srgbClr val="003A70"/>
                </a:solidFill>
                <a:latin typeface="Luiss Sans" pitchFamily="2" charset="0"/>
              </a:rPr>
              <a:t>Disability</a:t>
            </a:r>
            <a:r>
              <a:rPr lang="it-IT" b="1" i="1" dirty="0">
                <a:solidFill>
                  <a:srgbClr val="003A70"/>
                </a:solidFill>
                <a:latin typeface="Luiss Sans" pitchFamily="2" charset="0"/>
              </a:rPr>
              <a:t> Equality Index</a:t>
            </a:r>
            <a:r>
              <a:rPr lang="it-IT" dirty="0">
                <a:solidFill>
                  <a:srgbClr val="003A70"/>
                </a:solidFill>
                <a:latin typeface="Luiss Sans" pitchFamily="2" charset="0"/>
              </a:rPr>
              <a:t>, uno strumento di benchmarking aziendale per l'inclusione della disabilità gestito da </a:t>
            </a:r>
            <a:r>
              <a:rPr lang="it-IT" dirty="0" err="1">
                <a:solidFill>
                  <a:srgbClr val="003A70"/>
                </a:solidFill>
                <a:latin typeface="Luiss Sans" pitchFamily="2" charset="0"/>
              </a:rPr>
              <a:t>Disability:IN</a:t>
            </a:r>
            <a:r>
              <a:rPr lang="it-IT" dirty="0">
                <a:solidFill>
                  <a:srgbClr val="003A70"/>
                </a:solidFill>
                <a:latin typeface="Luiss Sans" pitchFamily="2" charset="0"/>
              </a:rPr>
              <a:t> e dall'American Association of People with </a:t>
            </a:r>
            <a:r>
              <a:rPr lang="it-IT" dirty="0" err="1">
                <a:solidFill>
                  <a:srgbClr val="003A70"/>
                </a:solidFill>
                <a:latin typeface="Luiss Sans" pitchFamily="2" charset="0"/>
              </a:rPr>
              <a:t>Disabilities</a:t>
            </a:r>
            <a:r>
              <a:rPr lang="it-IT" dirty="0">
                <a:solidFill>
                  <a:srgbClr val="003A70"/>
                </a:solidFill>
                <a:latin typeface="Luiss Sans" pitchFamily="2" charset="0"/>
              </a:rPr>
              <a:t>. Nel 2021 solo il 59% delle aziende partecipanti aveva l'obbligo di garantire che tali prodotti fossero accessibili e utilizzabili da </a:t>
            </a:r>
            <a:r>
              <a:rPr lang="it-IT" dirty="0" err="1">
                <a:solidFill>
                  <a:srgbClr val="003A70"/>
                </a:solidFill>
                <a:latin typeface="Luiss Sans" pitchFamily="2" charset="0"/>
              </a:rPr>
              <a:t>PcD</a:t>
            </a:r>
            <a:r>
              <a:rPr lang="it-IT" dirty="0">
                <a:solidFill>
                  <a:srgbClr val="003A70"/>
                </a:solidFill>
                <a:latin typeface="Luiss Sans" pitchFamily="2" charset="0"/>
              </a:rPr>
              <a:t>.</a:t>
            </a:r>
          </a:p>
          <a:p>
            <a:pPr marL="285750" indent="-285750" algn="just">
              <a:buFont typeface="Arial" panose="020B0604020202020204" pitchFamily="34" charset="0"/>
              <a:buChar char="•"/>
            </a:pPr>
            <a:r>
              <a:rPr lang="it-IT" b="1" dirty="0">
                <a:solidFill>
                  <a:srgbClr val="003A70"/>
                </a:solidFill>
                <a:latin typeface="Luiss Sans" pitchFamily="2" charset="0"/>
              </a:rPr>
              <a:t>I siti Web e i software devono essere navigabili senza mouse e avere modi per comunicare i cambiamenti di pagina interattivi per essere più accessibili per tutti</a:t>
            </a:r>
            <a:r>
              <a:rPr lang="it-IT" dirty="0">
                <a:solidFill>
                  <a:srgbClr val="003A70"/>
                </a:solidFill>
                <a:latin typeface="Luiss Sans" pitchFamily="2" charset="0"/>
              </a:rPr>
              <a:t>, ad esempio, per le persone non vedenti. L'aggiunta di sottotitoli video può anche rendere i video di formazione accessibili per gli utenti non udenti o con problemi di udito.</a:t>
            </a:r>
          </a:p>
          <a:p>
            <a:pPr algn="just">
              <a:lnSpc>
                <a:spcPct val="90000"/>
              </a:lnSpc>
              <a:spcBef>
                <a:spcPct val="0"/>
              </a:spcBef>
            </a:pPr>
            <a:r>
              <a:rPr lang="it-IT" dirty="0">
                <a:solidFill>
                  <a:srgbClr val="003A70"/>
                </a:solidFill>
                <a:latin typeface="Luiss Sans" pitchFamily="2" charset="0"/>
              </a:rPr>
              <a:t>				</a:t>
            </a:r>
            <a:r>
              <a:rPr lang="it-IT" sz="2400" dirty="0">
                <a:solidFill>
                  <a:srgbClr val="003A70"/>
                </a:solidFill>
                <a:latin typeface="Luiss Sans" pitchFamily="2" charset="0"/>
              </a:rPr>
              <a:t>		</a:t>
            </a:r>
            <a:endParaRPr lang="en-US" sz="2400" dirty="0">
              <a:solidFill>
                <a:srgbClr val="003A70"/>
              </a:solidFill>
              <a:latin typeface="Luiss Sans" pitchFamily="2" charset="0"/>
            </a:endParaRPr>
          </a:p>
        </p:txBody>
      </p:sp>
    </p:spTree>
    <p:extLst>
      <p:ext uri="{BB962C8B-B14F-4D97-AF65-F5344CB8AC3E}">
        <p14:creationId xmlns:p14="http://schemas.microsoft.com/office/powerpoint/2010/main" val="248922895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1B9E4582DEDFE143AE7D6B366E778F82" ma:contentTypeVersion="2" ma:contentTypeDescription="Creare un nuovo documento." ma:contentTypeScope="" ma:versionID="f3407c476d87adc3ef3a9a2d2c8b1431">
  <xsd:schema xmlns:xsd="http://www.w3.org/2001/XMLSchema" xmlns:xs="http://www.w3.org/2001/XMLSchema" xmlns:p="http://schemas.microsoft.com/office/2006/metadata/properties" xmlns:ns3="b6807fb3-528b-4791-9296-e371dc72b410" targetNamespace="http://schemas.microsoft.com/office/2006/metadata/properties" ma:root="true" ma:fieldsID="cd0dfc1eb159f24fa51309b4353cff36" ns3:_="">
    <xsd:import namespace="b6807fb3-528b-4791-9296-e371dc72b41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807fb3-528b-4791-9296-e371dc72b4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B3487E-8141-4DC5-84A3-51E5F115BFFD}">
  <ds:schemaRefs>
    <ds:schemaRef ds:uri="http://purl.org/dc/elements/1.1/"/>
    <ds:schemaRef ds:uri="http://schemas.microsoft.com/office/2006/documentManagement/types"/>
    <ds:schemaRef ds:uri="http://schemas.microsoft.com/office/infopath/2007/PartnerControls"/>
    <ds:schemaRef ds:uri="http://purl.org/dc/dcmitype/"/>
    <ds:schemaRef ds:uri="http://www.w3.org/XML/1998/namespace"/>
    <ds:schemaRef ds:uri="http://schemas.microsoft.com/office/2006/metadata/properties"/>
    <ds:schemaRef ds:uri="http://schemas.openxmlformats.org/package/2006/metadata/core-properties"/>
    <ds:schemaRef ds:uri="b6807fb3-528b-4791-9296-e371dc72b410"/>
    <ds:schemaRef ds:uri="http://purl.org/dc/terms/"/>
  </ds:schemaRefs>
</ds:datastoreItem>
</file>

<file path=customXml/itemProps2.xml><?xml version="1.0" encoding="utf-8"?>
<ds:datastoreItem xmlns:ds="http://schemas.openxmlformats.org/officeDocument/2006/customXml" ds:itemID="{744B9283-878C-4402-ADF1-D6653CB5AD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807fb3-528b-4791-9296-e371dc72b4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CC6577-842B-405B-8497-5F8F78DF58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2635</TotalTime>
  <Words>3563</Words>
  <Application>Microsoft Macintosh PowerPoint</Application>
  <PresentationFormat>Widescreen</PresentationFormat>
  <Paragraphs>221</Paragraphs>
  <Slides>15</Slides>
  <Notes>11</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15</vt:i4>
      </vt:variant>
    </vt:vector>
  </HeadingPairs>
  <TitlesOfParts>
    <vt:vector size="24" baseType="lpstr">
      <vt:lpstr>Arial</vt:lpstr>
      <vt:lpstr>Barlow</vt:lpstr>
      <vt:lpstr>Calibri</vt:lpstr>
      <vt:lpstr>Calibri Light</vt:lpstr>
      <vt:lpstr>Luiss Sans</vt:lpstr>
      <vt:lpstr>Source Sans Pro</vt:lpstr>
      <vt:lpstr>Times New Roman</vt:lpstr>
      <vt:lpstr>Wingdings</vt:lpstr>
      <vt:lpstr>Tema di Office</vt:lpstr>
      <vt:lpstr>Tecnologie Digitali: Rischi e Opportunità per le persone con disabilità. Dal divario digitale all’inclusione digitale.  Luisa Varriale Ordinario di Organizzazione Aziendale Università degli Studi di Napoli ‘Parthenope’  30 Novembre 2022</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 per l’attenzione!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Progetto di ricerca  La rilevanza dell’equitazione sullo sviluppo economico e sociale del Paese</dc:title>
  <dc:creator>Matteo Caroli</dc:creator>
  <cp:lastModifiedBy>Flavia Pesole</cp:lastModifiedBy>
  <cp:revision>230</cp:revision>
  <dcterms:created xsi:type="dcterms:W3CDTF">2021-12-02T10:51:39Z</dcterms:created>
  <dcterms:modified xsi:type="dcterms:W3CDTF">2022-11-30T09:38:08Z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0x0101001B9E4582DEDFE143AE7D6B366E778F82</vt:lpwstr>
  </property>
</Properties>
</file>